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4" r:id="rId5"/>
    <p:sldId id="277" r:id="rId6"/>
    <p:sldId id="275" r:id="rId7"/>
    <p:sldId id="276" r:id="rId8"/>
    <p:sldId id="281" r:id="rId9"/>
    <p:sldId id="278" r:id="rId10"/>
    <p:sldId id="279" r:id="rId11"/>
    <p:sldId id="272" r:id="rId12"/>
    <p:sldId id="28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A360-E5BC-4F1E-B14F-3EA0376E6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68594C3-96A1-41AB-99EB-8DB4FA4FCB00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1</a:t>
          </a:r>
          <a:endParaRPr lang="nl-NL" sz="1800" dirty="0">
            <a:solidFill>
              <a:schemeClr val="tx1"/>
            </a:solidFill>
          </a:endParaRPr>
        </a:p>
      </dgm:t>
    </dgm:pt>
    <dgm:pt modelId="{E350409F-CE02-479B-A330-C9483315323B}" type="parTrans" cxnId="{AE31ADB3-389C-4472-B704-29CC1D6508C3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930B85DF-A297-4297-8241-7CF623033352}" type="sibTrans" cxnId="{AE31ADB3-389C-4472-B704-29CC1D6508C3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75290A86-B1B2-4605-80EE-6150BD971111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Kick-off:</a:t>
          </a:r>
          <a:r>
            <a:rPr lang="nl-NL" sz="1800" dirty="0" smtClean="0">
              <a:solidFill>
                <a:schemeClr val="tx1"/>
              </a:solidFill>
            </a:rPr>
            <a:t>	</a:t>
          </a:r>
          <a:r>
            <a:rPr lang="it-IT" sz="1800" dirty="0" smtClean="0"/>
            <a:t>meeting iniziale per determinare che la partecipazione al progetto è fattibile e desiderabile</a:t>
          </a:r>
          <a:endParaRPr lang="nl-NL" sz="1800" dirty="0">
            <a:solidFill>
              <a:schemeClr val="tx1"/>
            </a:solidFill>
          </a:endParaRPr>
        </a:p>
      </dgm:t>
    </dgm:pt>
    <dgm:pt modelId="{41FA3131-2494-42D7-9F85-FCF1C961B9C6}" type="parTrans" cxnId="{857CC451-0B83-4415-B119-DF973D77CC1F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5D5B172C-0FFE-472F-8D77-C8ABD2467289}" type="sibTrans" cxnId="{857CC451-0B83-4415-B119-DF973D77CC1F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1D42C5A1-6D74-4F6D-8CE6-D788C8C8E1D4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3</a:t>
          </a:r>
          <a:endParaRPr lang="nl-NL" sz="1800" dirty="0">
            <a:solidFill>
              <a:schemeClr val="tx1"/>
            </a:solidFill>
          </a:endParaRPr>
        </a:p>
      </dgm:t>
    </dgm:pt>
    <dgm:pt modelId="{E3067567-9534-4755-A327-3F8FCE07E81A}" type="parTrans" cxnId="{0AF7CC85-AFF4-40E4-842C-BE2B553F339B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183BB17A-4150-4C4F-B891-F5FBFB1E92CD}" type="sibTrans" cxnId="{0AF7CC85-AFF4-40E4-842C-BE2B553F339B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0801D304-8BA9-4CCE-A4EC-07FADD9D204B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Piano di Azione:</a:t>
          </a:r>
          <a:r>
            <a:rPr lang="nl-NL" sz="1800" dirty="0" smtClean="0">
              <a:solidFill>
                <a:schemeClr val="tx1"/>
              </a:solidFill>
            </a:rPr>
            <a:t>	</a:t>
          </a:r>
          <a:r>
            <a:rPr lang="it-IT" sz="1800" dirty="0" smtClean="0"/>
            <a:t>generazione di un Piano di Azione da parte dell’Azienda che dettagli le modalità di riduzione di CO2 e le misurazioni</a:t>
          </a:r>
          <a:endParaRPr lang="nl-NL" sz="1800" dirty="0">
            <a:solidFill>
              <a:schemeClr val="tx1"/>
            </a:solidFill>
          </a:endParaRPr>
        </a:p>
      </dgm:t>
    </dgm:pt>
    <dgm:pt modelId="{AB852CD5-18C8-4864-B3C0-1C013CA79AF6}" type="parTrans" cxnId="{E93CC224-B33D-4ED4-8DD3-333B2A641CF9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A0CA8745-774B-44EB-8FEE-CFA1FDA39249}" type="sibTrans" cxnId="{E93CC224-B33D-4ED4-8DD3-333B2A641CF9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16606FE9-5CA0-4C71-96E9-2B88DAB5C265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4</a:t>
          </a:r>
          <a:endParaRPr lang="nl-NL" sz="1800" dirty="0">
            <a:solidFill>
              <a:schemeClr val="tx1"/>
            </a:solidFill>
          </a:endParaRPr>
        </a:p>
      </dgm:t>
    </dgm:pt>
    <dgm:pt modelId="{F8D37F5A-6B57-425F-ACFF-BBF3352C5963}" type="parTrans" cxnId="{DE792E7D-FDDF-4EDF-BEA7-658FCCDC77B0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D075DD35-0868-46DA-9271-5006D3DF1498}" type="sibTrans" cxnId="{DE792E7D-FDDF-4EDF-BEA7-658FCCDC77B0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01C42E03-47E6-4026-95D9-B5A10E98BD30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5</a:t>
          </a:r>
          <a:endParaRPr lang="nl-NL" sz="1800" dirty="0">
            <a:solidFill>
              <a:schemeClr val="tx1"/>
            </a:solidFill>
          </a:endParaRPr>
        </a:p>
      </dgm:t>
    </dgm:pt>
    <dgm:pt modelId="{E4159099-84F4-4A48-A003-0A6CD912FF04}" type="parTrans" cxnId="{7ADC5A71-2366-4F01-9CCF-8BA973E77EB7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F0EFE6D8-2E19-4014-883A-2C995D822AD7}" type="sibTrans" cxnId="{7ADC5A71-2366-4F01-9CCF-8BA973E77EB7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C08EE969-DD7E-4642-A3BC-52FBB17D7ECE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6</a:t>
          </a:r>
          <a:endParaRPr lang="nl-NL" sz="1800" dirty="0">
            <a:solidFill>
              <a:schemeClr val="tx1"/>
            </a:solidFill>
          </a:endParaRPr>
        </a:p>
      </dgm:t>
    </dgm:pt>
    <dgm:pt modelId="{DFA2693B-948F-467B-9AA2-7BD722A4F6A4}" type="parTrans" cxnId="{F213CD11-4176-4AC2-9C5E-4FD8116955BC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8582187E-D55A-4921-9060-40EE9A6BBAB4}" type="sibTrans" cxnId="{F213CD11-4176-4AC2-9C5E-4FD8116955BC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6E899C69-D063-4480-9B31-1B68DA7459C0}">
      <dgm:prSet phldrT="[Tekst]" custT="1"/>
      <dgm:spPr/>
      <dgm:t>
        <a:bodyPr/>
        <a:lstStyle/>
        <a:p>
          <a:r>
            <a:rPr lang="nl-NL" sz="1800" dirty="0" smtClean="0">
              <a:solidFill>
                <a:schemeClr val="tx1"/>
              </a:solidFill>
            </a:rPr>
            <a:t>2</a:t>
          </a:r>
          <a:endParaRPr lang="nl-NL" sz="1800" dirty="0">
            <a:solidFill>
              <a:schemeClr val="tx1"/>
            </a:solidFill>
          </a:endParaRPr>
        </a:p>
      </dgm:t>
    </dgm:pt>
    <dgm:pt modelId="{86878BBB-5D5F-4C93-B2FF-006428999865}" type="sibTrans" cxnId="{322D155A-8B48-47AC-9FB8-1CCB1BA78BC2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E50C108F-4797-4379-AB76-12E832404C60}" type="parTrans" cxnId="{322D155A-8B48-47AC-9FB8-1CCB1BA78BC2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02BCD71E-75AA-4175-A31C-774B10C04DD5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Dichiarazione di intenti:</a:t>
          </a:r>
          <a:r>
            <a:rPr lang="nl-NL" sz="1800" dirty="0" smtClean="0">
              <a:solidFill>
                <a:schemeClr val="tx1"/>
              </a:solidFill>
            </a:rPr>
            <a:t> 	di</a:t>
          </a:r>
          <a:r>
            <a:rPr lang="it-IT" sz="1800" dirty="0" err="1" smtClean="0"/>
            <a:t>chiarazione</a:t>
          </a:r>
          <a:r>
            <a:rPr lang="it-IT" sz="1800" dirty="0" smtClean="0"/>
            <a:t> scritta da parte del Top Management aziendale di conferma degli obiettivi del programma</a:t>
          </a:r>
          <a:endParaRPr lang="nl-NL" sz="1800" dirty="0">
            <a:solidFill>
              <a:schemeClr val="tx1"/>
            </a:solidFill>
          </a:endParaRPr>
        </a:p>
      </dgm:t>
    </dgm:pt>
    <dgm:pt modelId="{DDC15F3D-0D24-4250-9459-C752C76C2840}" type="parTrans" cxnId="{FD595A4B-07D0-40F0-860A-17903234E574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0826F265-8B07-4D23-9F27-691A9589AD9C}" type="sibTrans" cxnId="{FD595A4B-07D0-40F0-860A-17903234E574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173D9356-88C7-4F60-A80B-E45EBDE9B5C1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Audit:</a:t>
          </a:r>
          <a:r>
            <a:rPr lang="nl-NL" sz="1800" dirty="0" smtClean="0">
              <a:solidFill>
                <a:schemeClr val="tx1"/>
              </a:solidFill>
            </a:rPr>
            <a:t>		</a:t>
          </a:r>
          <a:r>
            <a:rPr lang="it-IT" sz="1800" dirty="0" smtClean="0"/>
            <a:t>verifica del Piano di Azione fatta da un ente terzo certificato</a:t>
          </a:r>
          <a:r>
            <a:rPr lang="nl-NL" sz="1800" dirty="0" smtClean="0">
              <a:solidFill>
                <a:schemeClr val="tx1"/>
              </a:solidFill>
            </a:rPr>
            <a:t> </a:t>
          </a:r>
          <a:endParaRPr lang="nl-NL" sz="1800" dirty="0">
            <a:solidFill>
              <a:schemeClr val="tx1"/>
            </a:solidFill>
          </a:endParaRPr>
        </a:p>
      </dgm:t>
    </dgm:pt>
    <dgm:pt modelId="{5B0954F2-97E8-4441-959B-A98041397987}" type="parTrans" cxnId="{1F6D5AC3-5C7A-4C88-8DE8-95FF490B5574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0054A8AD-BB67-4D42-89FF-24445AAF836B}" type="sibTrans" cxnId="{1F6D5AC3-5C7A-4C88-8DE8-95FF490B5574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B61448C0-A796-49C8-8947-02B4FF98300B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Award:</a:t>
          </a:r>
          <a:r>
            <a:rPr lang="nl-NL" sz="1800" dirty="0" smtClean="0">
              <a:solidFill>
                <a:schemeClr val="tx1"/>
              </a:solidFill>
            </a:rPr>
            <a:t>      p</a:t>
          </a:r>
          <a:r>
            <a:rPr lang="it-IT" sz="1800" dirty="0" err="1" smtClean="0"/>
            <a:t>remio</a:t>
          </a:r>
          <a:r>
            <a:rPr lang="it-IT" sz="1800" dirty="0" smtClean="0"/>
            <a:t> </a:t>
          </a:r>
          <a:r>
            <a:rPr lang="it-IT" sz="1800" b="1" i="1" dirty="0" err="1" smtClean="0"/>
            <a:t>Lean</a:t>
          </a:r>
          <a:r>
            <a:rPr lang="it-IT" sz="1800" b="1" i="1" dirty="0" smtClean="0"/>
            <a:t> &amp; Green</a:t>
          </a:r>
          <a:r>
            <a:rPr lang="it-IT" sz="1800" dirty="0" smtClean="0"/>
            <a:t> (consegnato di solito 2 volte l’anno) che permette alle Aziende di usare il logo </a:t>
          </a:r>
          <a:r>
            <a:rPr lang="it-IT" sz="1800" b="1" i="1" dirty="0" err="1" smtClean="0"/>
            <a:t>Lean</a:t>
          </a:r>
          <a:r>
            <a:rPr lang="it-IT" sz="1800" b="1" i="1" dirty="0" smtClean="0"/>
            <a:t> &amp; Green</a:t>
          </a:r>
          <a:r>
            <a:rPr lang="it-IT" sz="1800" dirty="0" smtClean="0"/>
            <a:t> per scopi pubblicitari</a:t>
          </a:r>
          <a:r>
            <a:rPr lang="nl-NL" sz="1800" dirty="0" smtClean="0">
              <a:solidFill>
                <a:schemeClr val="tx1"/>
              </a:solidFill>
            </a:rPr>
            <a:t> </a:t>
          </a:r>
          <a:endParaRPr lang="nl-NL" sz="1800" dirty="0">
            <a:solidFill>
              <a:schemeClr val="tx1"/>
            </a:solidFill>
          </a:endParaRPr>
        </a:p>
      </dgm:t>
    </dgm:pt>
    <dgm:pt modelId="{D1CD040F-949F-498B-BD2F-FFB1D9F4B8FD}" type="parTrans" cxnId="{DC5AAFD7-9C55-4D64-A030-188F60D8B906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9D4898CE-2D52-4912-B812-71FCE532EC4D}" type="sibTrans" cxnId="{DC5AAFD7-9C55-4D64-A030-188F60D8B906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52CDA907-B4D0-44B6-94CA-B3D4610DF0F1}">
      <dgm:prSet phldrT="[Tekst]" custT="1"/>
      <dgm:spPr/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Monitoring:    </a:t>
          </a:r>
          <a:r>
            <a:rPr lang="it-IT" sz="1800" dirty="0" smtClean="0"/>
            <a:t>le Aziende devono inviare gli indicatori di performance al FLC PLUS ed all’ente terzo certificatore per il monitoraggio dei risultati.</a:t>
          </a:r>
          <a:endParaRPr lang="nl-NL" sz="1800" dirty="0">
            <a:solidFill>
              <a:schemeClr val="tx1"/>
            </a:solidFill>
          </a:endParaRPr>
        </a:p>
      </dgm:t>
    </dgm:pt>
    <dgm:pt modelId="{DF277F52-99BF-4281-8EAB-C3F925DA6DAC}" type="parTrans" cxnId="{5CF0A646-761C-4E84-86F8-7530F52387BE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FDE4B121-D4E8-4A34-BDDB-52955F252253}" type="sibTrans" cxnId="{5CF0A646-761C-4E84-86F8-7530F52387BE}">
      <dgm:prSet/>
      <dgm:spPr/>
      <dgm:t>
        <a:bodyPr/>
        <a:lstStyle/>
        <a:p>
          <a:endParaRPr lang="nl-NL" sz="2800">
            <a:solidFill>
              <a:schemeClr val="tx1"/>
            </a:solidFill>
          </a:endParaRPr>
        </a:p>
      </dgm:t>
    </dgm:pt>
    <dgm:pt modelId="{CA4C7C0E-2F1D-4F0B-98B7-75C06A3AC234}" type="pres">
      <dgm:prSet presAssocID="{9C77A360-E5BC-4F1E-B14F-3EA0376E6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A24F7E-3290-4589-B61E-B31FD6313737}" type="pres">
      <dgm:prSet presAssocID="{568594C3-96A1-41AB-99EB-8DB4FA4FCB00}" presName="composite" presStyleCnt="0"/>
      <dgm:spPr/>
    </dgm:pt>
    <dgm:pt modelId="{D65BBA45-E55F-4861-8617-0ED73DB90F23}" type="pres">
      <dgm:prSet presAssocID="{568594C3-96A1-41AB-99EB-8DB4FA4FCB00}" presName="parentText" presStyleLbl="alignNode1" presStyleIdx="0" presStyleCnt="6" custLinFactNeighborX="-15748" custLinFactNeighborY="-621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59BFA7-12F2-4EBD-AE5B-497CC9CEF4A6}" type="pres">
      <dgm:prSet presAssocID="{568594C3-96A1-41AB-99EB-8DB4FA4FCB0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5A09B3-8684-4CE7-AD8A-DB3D1C302ABB}" type="pres">
      <dgm:prSet presAssocID="{930B85DF-A297-4297-8241-7CF623033352}" presName="sp" presStyleCnt="0"/>
      <dgm:spPr/>
    </dgm:pt>
    <dgm:pt modelId="{3249E2E0-87F1-4473-A7B6-056F6D00A6EC}" type="pres">
      <dgm:prSet presAssocID="{6E899C69-D063-4480-9B31-1B68DA7459C0}" presName="composite" presStyleCnt="0"/>
      <dgm:spPr/>
    </dgm:pt>
    <dgm:pt modelId="{D20EA8A6-293E-4C77-87FE-E56937C5934F}" type="pres">
      <dgm:prSet presAssocID="{6E899C69-D063-4480-9B31-1B68DA7459C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920F8C-8E09-49B0-9632-647F954E5EEE}" type="pres">
      <dgm:prSet presAssocID="{6E899C69-D063-4480-9B31-1B68DA7459C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0344B4-187E-4DF1-BFDB-B9A58481226F}" type="pres">
      <dgm:prSet presAssocID="{86878BBB-5D5F-4C93-B2FF-006428999865}" presName="sp" presStyleCnt="0"/>
      <dgm:spPr/>
    </dgm:pt>
    <dgm:pt modelId="{08EBB24F-E2BB-454F-AF16-1A4E73172950}" type="pres">
      <dgm:prSet presAssocID="{1D42C5A1-6D74-4F6D-8CE6-D788C8C8E1D4}" presName="composite" presStyleCnt="0"/>
      <dgm:spPr/>
    </dgm:pt>
    <dgm:pt modelId="{1A3CD2C3-5476-43F3-8148-37A57EBFDFB4}" type="pres">
      <dgm:prSet presAssocID="{1D42C5A1-6D74-4F6D-8CE6-D788C8C8E1D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1805F1-2E8C-4127-9118-FE5B2734FAE4}" type="pres">
      <dgm:prSet presAssocID="{1D42C5A1-6D74-4F6D-8CE6-D788C8C8E1D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14E8B6-42FC-439C-B57F-9AA123B1A6C1}" type="pres">
      <dgm:prSet presAssocID="{183BB17A-4150-4C4F-B891-F5FBFB1E92CD}" presName="sp" presStyleCnt="0"/>
      <dgm:spPr/>
    </dgm:pt>
    <dgm:pt modelId="{FDCC518D-7A73-4F63-B97D-1472EA7A4567}" type="pres">
      <dgm:prSet presAssocID="{16606FE9-5CA0-4C71-96E9-2B88DAB5C265}" presName="composite" presStyleCnt="0"/>
      <dgm:spPr/>
    </dgm:pt>
    <dgm:pt modelId="{FB04730C-7322-4CDF-8E89-467E09795E0B}" type="pres">
      <dgm:prSet presAssocID="{16606FE9-5CA0-4C71-96E9-2B88DAB5C26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2D2EBC-12F9-4056-BCCD-BED720B48D18}" type="pres">
      <dgm:prSet presAssocID="{16606FE9-5CA0-4C71-96E9-2B88DAB5C26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689B46-CB17-4CB7-9CFA-B57BF83F57A1}" type="pres">
      <dgm:prSet presAssocID="{D075DD35-0868-46DA-9271-5006D3DF1498}" presName="sp" presStyleCnt="0"/>
      <dgm:spPr/>
    </dgm:pt>
    <dgm:pt modelId="{2357A5FA-8C70-4176-BAFD-70D90A7A7B8C}" type="pres">
      <dgm:prSet presAssocID="{01C42E03-47E6-4026-95D9-B5A10E98BD30}" presName="composite" presStyleCnt="0"/>
      <dgm:spPr/>
    </dgm:pt>
    <dgm:pt modelId="{D66E8C74-0660-4C11-BD47-AB087A420F30}" type="pres">
      <dgm:prSet presAssocID="{01C42E03-47E6-4026-95D9-B5A10E98BD3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2E5070-B6B6-455D-9E61-5A881EBE4038}" type="pres">
      <dgm:prSet presAssocID="{01C42E03-47E6-4026-95D9-B5A10E98BD3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107D52-DDD6-4507-B2A1-D284ECDF8233}" type="pres">
      <dgm:prSet presAssocID="{F0EFE6D8-2E19-4014-883A-2C995D822AD7}" presName="sp" presStyleCnt="0"/>
      <dgm:spPr/>
    </dgm:pt>
    <dgm:pt modelId="{4CABC487-9401-404F-906E-75B87C2DDD41}" type="pres">
      <dgm:prSet presAssocID="{C08EE969-DD7E-4642-A3BC-52FBB17D7ECE}" presName="composite" presStyleCnt="0"/>
      <dgm:spPr/>
    </dgm:pt>
    <dgm:pt modelId="{589FC450-2EF5-47AB-8BAA-A2A528AD62BD}" type="pres">
      <dgm:prSet presAssocID="{C08EE969-DD7E-4642-A3BC-52FBB17D7EC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A8D20C-2DE3-4F5D-BB4B-61C463563BD6}" type="pres">
      <dgm:prSet presAssocID="{C08EE969-DD7E-4642-A3BC-52FBB17D7EC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D595A4B-07D0-40F0-860A-17903234E574}" srcId="{6E899C69-D063-4480-9B31-1B68DA7459C0}" destId="{02BCD71E-75AA-4175-A31C-774B10C04DD5}" srcOrd="0" destOrd="0" parTransId="{DDC15F3D-0D24-4250-9459-C752C76C2840}" sibTransId="{0826F265-8B07-4D23-9F27-691A9589AD9C}"/>
    <dgm:cxn modelId="{0AF7CC85-AFF4-40E4-842C-BE2B553F339B}" srcId="{9C77A360-E5BC-4F1E-B14F-3EA0376E61B8}" destId="{1D42C5A1-6D74-4F6D-8CE6-D788C8C8E1D4}" srcOrd="2" destOrd="0" parTransId="{E3067567-9534-4755-A327-3F8FCE07E81A}" sibTransId="{183BB17A-4150-4C4F-B891-F5FBFB1E92CD}"/>
    <dgm:cxn modelId="{7ADC5A71-2366-4F01-9CCF-8BA973E77EB7}" srcId="{9C77A360-E5BC-4F1E-B14F-3EA0376E61B8}" destId="{01C42E03-47E6-4026-95D9-B5A10E98BD30}" srcOrd="4" destOrd="0" parTransId="{E4159099-84F4-4A48-A003-0A6CD912FF04}" sibTransId="{F0EFE6D8-2E19-4014-883A-2C995D822AD7}"/>
    <dgm:cxn modelId="{D77B92C7-1D6B-4181-A454-8ACF48969619}" type="presOf" srcId="{0801D304-8BA9-4CCE-A4EC-07FADD9D204B}" destId="{FE1805F1-2E8C-4127-9118-FE5B2734FAE4}" srcOrd="0" destOrd="0" presId="urn:microsoft.com/office/officeart/2005/8/layout/chevron2"/>
    <dgm:cxn modelId="{DE792E7D-FDDF-4EDF-BEA7-658FCCDC77B0}" srcId="{9C77A360-E5BC-4F1E-B14F-3EA0376E61B8}" destId="{16606FE9-5CA0-4C71-96E9-2B88DAB5C265}" srcOrd="3" destOrd="0" parTransId="{F8D37F5A-6B57-425F-ACFF-BBF3352C5963}" sibTransId="{D075DD35-0868-46DA-9271-5006D3DF1498}"/>
    <dgm:cxn modelId="{1DB4B3AC-6AAA-4B33-8CB7-528094AF53E2}" type="presOf" srcId="{568594C3-96A1-41AB-99EB-8DB4FA4FCB00}" destId="{D65BBA45-E55F-4861-8617-0ED73DB90F23}" srcOrd="0" destOrd="0" presId="urn:microsoft.com/office/officeart/2005/8/layout/chevron2"/>
    <dgm:cxn modelId="{DAA018C3-C480-4F99-B001-0E0A2151973F}" type="presOf" srcId="{C08EE969-DD7E-4642-A3BC-52FBB17D7ECE}" destId="{589FC450-2EF5-47AB-8BAA-A2A528AD62BD}" srcOrd="0" destOrd="0" presId="urn:microsoft.com/office/officeart/2005/8/layout/chevron2"/>
    <dgm:cxn modelId="{26AC1A4F-77FE-45AD-95EA-05410AC0E838}" type="presOf" srcId="{52CDA907-B4D0-44B6-94CA-B3D4610DF0F1}" destId="{65A8D20C-2DE3-4F5D-BB4B-61C463563BD6}" srcOrd="0" destOrd="0" presId="urn:microsoft.com/office/officeart/2005/8/layout/chevron2"/>
    <dgm:cxn modelId="{1F6D5AC3-5C7A-4C88-8DE8-95FF490B5574}" srcId="{16606FE9-5CA0-4C71-96E9-2B88DAB5C265}" destId="{173D9356-88C7-4F60-A80B-E45EBDE9B5C1}" srcOrd="0" destOrd="0" parTransId="{5B0954F2-97E8-4441-959B-A98041397987}" sibTransId="{0054A8AD-BB67-4D42-89FF-24445AAF836B}"/>
    <dgm:cxn modelId="{7D121223-A3AB-4EAC-A738-B953BA0416B8}" type="presOf" srcId="{173D9356-88C7-4F60-A80B-E45EBDE9B5C1}" destId="{AC2D2EBC-12F9-4056-BCCD-BED720B48D18}" srcOrd="0" destOrd="0" presId="urn:microsoft.com/office/officeart/2005/8/layout/chevron2"/>
    <dgm:cxn modelId="{33AFA17D-447C-433D-9011-0ED790611D63}" type="presOf" srcId="{6E899C69-D063-4480-9B31-1B68DA7459C0}" destId="{D20EA8A6-293E-4C77-87FE-E56937C5934F}" srcOrd="0" destOrd="0" presId="urn:microsoft.com/office/officeart/2005/8/layout/chevron2"/>
    <dgm:cxn modelId="{AE31ADB3-389C-4472-B704-29CC1D6508C3}" srcId="{9C77A360-E5BC-4F1E-B14F-3EA0376E61B8}" destId="{568594C3-96A1-41AB-99EB-8DB4FA4FCB00}" srcOrd="0" destOrd="0" parTransId="{E350409F-CE02-479B-A330-C9483315323B}" sibTransId="{930B85DF-A297-4297-8241-7CF623033352}"/>
    <dgm:cxn modelId="{DC5AAFD7-9C55-4D64-A030-188F60D8B906}" srcId="{01C42E03-47E6-4026-95D9-B5A10E98BD30}" destId="{B61448C0-A796-49C8-8947-02B4FF98300B}" srcOrd="0" destOrd="0" parTransId="{D1CD040F-949F-498B-BD2F-FFB1D9F4B8FD}" sibTransId="{9D4898CE-2D52-4912-B812-71FCE532EC4D}"/>
    <dgm:cxn modelId="{BC0D0064-EB46-4F1F-8D68-E9F0CFAF0A24}" type="presOf" srcId="{16606FE9-5CA0-4C71-96E9-2B88DAB5C265}" destId="{FB04730C-7322-4CDF-8E89-467E09795E0B}" srcOrd="0" destOrd="0" presId="urn:microsoft.com/office/officeart/2005/8/layout/chevron2"/>
    <dgm:cxn modelId="{69298F69-EAC7-43F0-9C3C-96336D590E2C}" type="presOf" srcId="{B61448C0-A796-49C8-8947-02B4FF98300B}" destId="{B62E5070-B6B6-455D-9E61-5A881EBE4038}" srcOrd="0" destOrd="0" presId="urn:microsoft.com/office/officeart/2005/8/layout/chevron2"/>
    <dgm:cxn modelId="{D2ECD12B-D676-43A6-8FE8-AEAC18FE8C2D}" type="presOf" srcId="{9C77A360-E5BC-4F1E-B14F-3EA0376E61B8}" destId="{CA4C7C0E-2F1D-4F0B-98B7-75C06A3AC234}" srcOrd="0" destOrd="0" presId="urn:microsoft.com/office/officeart/2005/8/layout/chevron2"/>
    <dgm:cxn modelId="{322D155A-8B48-47AC-9FB8-1CCB1BA78BC2}" srcId="{9C77A360-E5BC-4F1E-B14F-3EA0376E61B8}" destId="{6E899C69-D063-4480-9B31-1B68DA7459C0}" srcOrd="1" destOrd="0" parTransId="{E50C108F-4797-4379-AB76-12E832404C60}" sibTransId="{86878BBB-5D5F-4C93-B2FF-006428999865}"/>
    <dgm:cxn modelId="{857CC451-0B83-4415-B119-DF973D77CC1F}" srcId="{568594C3-96A1-41AB-99EB-8DB4FA4FCB00}" destId="{75290A86-B1B2-4605-80EE-6150BD971111}" srcOrd="0" destOrd="0" parTransId="{41FA3131-2494-42D7-9F85-FCF1C961B9C6}" sibTransId="{5D5B172C-0FFE-472F-8D77-C8ABD2467289}"/>
    <dgm:cxn modelId="{0D4C5904-EA48-4688-87BD-81D1F8FA1111}" type="presOf" srcId="{1D42C5A1-6D74-4F6D-8CE6-D788C8C8E1D4}" destId="{1A3CD2C3-5476-43F3-8148-37A57EBFDFB4}" srcOrd="0" destOrd="0" presId="urn:microsoft.com/office/officeart/2005/8/layout/chevron2"/>
    <dgm:cxn modelId="{0D8E097A-42C5-45F5-8D1D-383BAEB946D9}" type="presOf" srcId="{01C42E03-47E6-4026-95D9-B5A10E98BD30}" destId="{D66E8C74-0660-4C11-BD47-AB087A420F30}" srcOrd="0" destOrd="0" presId="urn:microsoft.com/office/officeart/2005/8/layout/chevron2"/>
    <dgm:cxn modelId="{5CF0A646-761C-4E84-86F8-7530F52387BE}" srcId="{C08EE969-DD7E-4642-A3BC-52FBB17D7ECE}" destId="{52CDA907-B4D0-44B6-94CA-B3D4610DF0F1}" srcOrd="0" destOrd="0" parTransId="{DF277F52-99BF-4281-8EAB-C3F925DA6DAC}" sibTransId="{FDE4B121-D4E8-4A34-BDDB-52955F252253}"/>
    <dgm:cxn modelId="{51ED1BA5-517D-475A-B03A-ECE7494860FC}" type="presOf" srcId="{02BCD71E-75AA-4175-A31C-774B10C04DD5}" destId="{72920F8C-8E09-49B0-9632-647F954E5EEE}" srcOrd="0" destOrd="0" presId="urn:microsoft.com/office/officeart/2005/8/layout/chevron2"/>
    <dgm:cxn modelId="{E93CC224-B33D-4ED4-8DD3-333B2A641CF9}" srcId="{1D42C5A1-6D74-4F6D-8CE6-D788C8C8E1D4}" destId="{0801D304-8BA9-4CCE-A4EC-07FADD9D204B}" srcOrd="0" destOrd="0" parTransId="{AB852CD5-18C8-4864-B3C0-1C013CA79AF6}" sibTransId="{A0CA8745-774B-44EB-8FEE-CFA1FDA39249}"/>
    <dgm:cxn modelId="{F213CD11-4176-4AC2-9C5E-4FD8116955BC}" srcId="{9C77A360-E5BC-4F1E-B14F-3EA0376E61B8}" destId="{C08EE969-DD7E-4642-A3BC-52FBB17D7ECE}" srcOrd="5" destOrd="0" parTransId="{DFA2693B-948F-467B-9AA2-7BD722A4F6A4}" sibTransId="{8582187E-D55A-4921-9060-40EE9A6BBAB4}"/>
    <dgm:cxn modelId="{45E45C59-B1D8-4FAD-BDBE-AC6CDE652C09}" type="presOf" srcId="{75290A86-B1B2-4605-80EE-6150BD971111}" destId="{2259BFA7-12F2-4EBD-AE5B-497CC9CEF4A6}" srcOrd="0" destOrd="0" presId="urn:microsoft.com/office/officeart/2005/8/layout/chevron2"/>
    <dgm:cxn modelId="{B45E1E73-8DB0-4AAF-9E1A-FA6D79BE39F4}" type="presParOf" srcId="{CA4C7C0E-2F1D-4F0B-98B7-75C06A3AC234}" destId="{24A24F7E-3290-4589-B61E-B31FD6313737}" srcOrd="0" destOrd="0" presId="urn:microsoft.com/office/officeart/2005/8/layout/chevron2"/>
    <dgm:cxn modelId="{74A9790B-96E7-4BB9-B5F0-7985A2254549}" type="presParOf" srcId="{24A24F7E-3290-4589-B61E-B31FD6313737}" destId="{D65BBA45-E55F-4861-8617-0ED73DB90F23}" srcOrd="0" destOrd="0" presId="urn:microsoft.com/office/officeart/2005/8/layout/chevron2"/>
    <dgm:cxn modelId="{98EC2024-0EF2-446F-8FEC-AFFAFC941422}" type="presParOf" srcId="{24A24F7E-3290-4589-B61E-B31FD6313737}" destId="{2259BFA7-12F2-4EBD-AE5B-497CC9CEF4A6}" srcOrd="1" destOrd="0" presId="urn:microsoft.com/office/officeart/2005/8/layout/chevron2"/>
    <dgm:cxn modelId="{36618891-8B48-47B8-AEB1-BC22BEC3333D}" type="presParOf" srcId="{CA4C7C0E-2F1D-4F0B-98B7-75C06A3AC234}" destId="{615A09B3-8684-4CE7-AD8A-DB3D1C302ABB}" srcOrd="1" destOrd="0" presId="urn:microsoft.com/office/officeart/2005/8/layout/chevron2"/>
    <dgm:cxn modelId="{0393866F-4F5E-4F89-8C31-767859C3E6A4}" type="presParOf" srcId="{CA4C7C0E-2F1D-4F0B-98B7-75C06A3AC234}" destId="{3249E2E0-87F1-4473-A7B6-056F6D00A6EC}" srcOrd="2" destOrd="0" presId="urn:microsoft.com/office/officeart/2005/8/layout/chevron2"/>
    <dgm:cxn modelId="{92F475DE-749B-49A2-877C-14E08B6CAD1E}" type="presParOf" srcId="{3249E2E0-87F1-4473-A7B6-056F6D00A6EC}" destId="{D20EA8A6-293E-4C77-87FE-E56937C5934F}" srcOrd="0" destOrd="0" presId="urn:microsoft.com/office/officeart/2005/8/layout/chevron2"/>
    <dgm:cxn modelId="{B41AF199-DD00-4410-97B7-8F3245BA26D2}" type="presParOf" srcId="{3249E2E0-87F1-4473-A7B6-056F6D00A6EC}" destId="{72920F8C-8E09-49B0-9632-647F954E5EEE}" srcOrd="1" destOrd="0" presId="urn:microsoft.com/office/officeart/2005/8/layout/chevron2"/>
    <dgm:cxn modelId="{0414C269-A4A3-476C-9D4C-E4D09EE3626D}" type="presParOf" srcId="{CA4C7C0E-2F1D-4F0B-98B7-75C06A3AC234}" destId="{FC0344B4-187E-4DF1-BFDB-B9A58481226F}" srcOrd="3" destOrd="0" presId="urn:microsoft.com/office/officeart/2005/8/layout/chevron2"/>
    <dgm:cxn modelId="{1502098E-50FB-4C2C-AACF-1FF1FC44EABC}" type="presParOf" srcId="{CA4C7C0E-2F1D-4F0B-98B7-75C06A3AC234}" destId="{08EBB24F-E2BB-454F-AF16-1A4E73172950}" srcOrd="4" destOrd="0" presId="urn:microsoft.com/office/officeart/2005/8/layout/chevron2"/>
    <dgm:cxn modelId="{BA8DC9A0-95A6-49D6-B58F-7598CD7F9B37}" type="presParOf" srcId="{08EBB24F-E2BB-454F-AF16-1A4E73172950}" destId="{1A3CD2C3-5476-43F3-8148-37A57EBFDFB4}" srcOrd="0" destOrd="0" presId="urn:microsoft.com/office/officeart/2005/8/layout/chevron2"/>
    <dgm:cxn modelId="{2F7E3EE5-3216-4948-B797-C3A258E1FDB4}" type="presParOf" srcId="{08EBB24F-E2BB-454F-AF16-1A4E73172950}" destId="{FE1805F1-2E8C-4127-9118-FE5B2734FAE4}" srcOrd="1" destOrd="0" presId="urn:microsoft.com/office/officeart/2005/8/layout/chevron2"/>
    <dgm:cxn modelId="{71E0C44D-3D4F-4F72-9D1B-1A8DEDECEBC8}" type="presParOf" srcId="{CA4C7C0E-2F1D-4F0B-98B7-75C06A3AC234}" destId="{EA14E8B6-42FC-439C-B57F-9AA123B1A6C1}" srcOrd="5" destOrd="0" presId="urn:microsoft.com/office/officeart/2005/8/layout/chevron2"/>
    <dgm:cxn modelId="{E932AA5E-331C-42D2-B045-F3313EF28BAD}" type="presParOf" srcId="{CA4C7C0E-2F1D-4F0B-98B7-75C06A3AC234}" destId="{FDCC518D-7A73-4F63-B97D-1472EA7A4567}" srcOrd="6" destOrd="0" presId="urn:microsoft.com/office/officeart/2005/8/layout/chevron2"/>
    <dgm:cxn modelId="{4AB2A21A-A80B-4614-BD63-3AB76A87C351}" type="presParOf" srcId="{FDCC518D-7A73-4F63-B97D-1472EA7A4567}" destId="{FB04730C-7322-4CDF-8E89-467E09795E0B}" srcOrd="0" destOrd="0" presId="urn:microsoft.com/office/officeart/2005/8/layout/chevron2"/>
    <dgm:cxn modelId="{D024721E-8B56-45C2-ADE8-54E7E7BCDA1D}" type="presParOf" srcId="{FDCC518D-7A73-4F63-B97D-1472EA7A4567}" destId="{AC2D2EBC-12F9-4056-BCCD-BED720B48D18}" srcOrd="1" destOrd="0" presId="urn:microsoft.com/office/officeart/2005/8/layout/chevron2"/>
    <dgm:cxn modelId="{946FC0A1-840A-4968-BB6F-124AAA226414}" type="presParOf" srcId="{CA4C7C0E-2F1D-4F0B-98B7-75C06A3AC234}" destId="{15689B46-CB17-4CB7-9CFA-B57BF83F57A1}" srcOrd="7" destOrd="0" presId="urn:microsoft.com/office/officeart/2005/8/layout/chevron2"/>
    <dgm:cxn modelId="{B8600CA7-99D8-4BFA-B08F-A299E75D0F5B}" type="presParOf" srcId="{CA4C7C0E-2F1D-4F0B-98B7-75C06A3AC234}" destId="{2357A5FA-8C70-4176-BAFD-70D90A7A7B8C}" srcOrd="8" destOrd="0" presId="urn:microsoft.com/office/officeart/2005/8/layout/chevron2"/>
    <dgm:cxn modelId="{A500AA9D-7DB4-45A5-B202-330956671BE5}" type="presParOf" srcId="{2357A5FA-8C70-4176-BAFD-70D90A7A7B8C}" destId="{D66E8C74-0660-4C11-BD47-AB087A420F30}" srcOrd="0" destOrd="0" presId="urn:microsoft.com/office/officeart/2005/8/layout/chevron2"/>
    <dgm:cxn modelId="{711C69CC-9BAE-4C0D-8EFF-13D8CB6A2F24}" type="presParOf" srcId="{2357A5FA-8C70-4176-BAFD-70D90A7A7B8C}" destId="{B62E5070-B6B6-455D-9E61-5A881EBE4038}" srcOrd="1" destOrd="0" presId="urn:microsoft.com/office/officeart/2005/8/layout/chevron2"/>
    <dgm:cxn modelId="{F4ED0E0E-5327-41B8-94E5-DF1EA9D329BE}" type="presParOf" srcId="{CA4C7C0E-2F1D-4F0B-98B7-75C06A3AC234}" destId="{06107D52-DDD6-4507-B2A1-D284ECDF8233}" srcOrd="9" destOrd="0" presId="urn:microsoft.com/office/officeart/2005/8/layout/chevron2"/>
    <dgm:cxn modelId="{4DB5E3A0-BCEF-43C3-90D3-D015032FF5D9}" type="presParOf" srcId="{CA4C7C0E-2F1D-4F0B-98B7-75C06A3AC234}" destId="{4CABC487-9401-404F-906E-75B87C2DDD41}" srcOrd="10" destOrd="0" presId="urn:microsoft.com/office/officeart/2005/8/layout/chevron2"/>
    <dgm:cxn modelId="{8EAF6C5F-D35B-4664-844F-384A8C6A521F}" type="presParOf" srcId="{4CABC487-9401-404F-906E-75B87C2DDD41}" destId="{589FC450-2EF5-47AB-8BAA-A2A528AD62BD}" srcOrd="0" destOrd="0" presId="urn:microsoft.com/office/officeart/2005/8/layout/chevron2"/>
    <dgm:cxn modelId="{BDFB357B-B311-422F-B0A8-696BC685EB8A}" type="presParOf" srcId="{4CABC487-9401-404F-906E-75B87C2DDD41}" destId="{65A8D20C-2DE3-4F5D-BB4B-61C463563B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BBA45-E55F-4861-8617-0ED73DB90F23}">
      <dsp:nvSpPr>
        <dsp:cNvPr id="0" name=""/>
        <dsp:cNvSpPr/>
      </dsp:nvSpPr>
      <dsp:spPr>
        <a:xfrm rot="5400000">
          <a:off x="-159581" y="159581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1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372357"/>
        <a:ext cx="744713" cy="319163"/>
      </dsp:txXfrm>
    </dsp:sp>
    <dsp:sp modelId="{2259BFA7-12F2-4EBD-AE5B-497CC9CEF4A6}">
      <dsp:nvSpPr>
        <dsp:cNvPr id="0" name=""/>
        <dsp:cNvSpPr/>
      </dsp:nvSpPr>
      <dsp:spPr>
        <a:xfrm rot="5400000">
          <a:off x="4131052" y="-3384348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Kick-off:</a:t>
          </a:r>
          <a:r>
            <a:rPr lang="nl-NL" sz="1800" kern="1200" dirty="0" smtClean="0">
              <a:solidFill>
                <a:schemeClr val="tx1"/>
              </a:solidFill>
            </a:rPr>
            <a:t>	</a:t>
          </a:r>
          <a:r>
            <a:rPr lang="it-IT" sz="1800" kern="1200" dirty="0" smtClean="0"/>
            <a:t>meeting iniziale per determinare che la partecipazione al progetto è fattibile e desiderabile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35748"/>
        <a:ext cx="7430441" cy="624005"/>
      </dsp:txXfrm>
    </dsp:sp>
    <dsp:sp modelId="{D20EA8A6-293E-4C77-87FE-E56937C5934F}">
      <dsp:nvSpPr>
        <dsp:cNvPr id="0" name=""/>
        <dsp:cNvSpPr/>
      </dsp:nvSpPr>
      <dsp:spPr>
        <a:xfrm rot="5400000">
          <a:off x="-159581" y="1128932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2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1341708"/>
        <a:ext cx="744713" cy="319163"/>
      </dsp:txXfrm>
    </dsp:sp>
    <dsp:sp modelId="{72920F8C-8E09-49B0-9632-647F954E5EEE}">
      <dsp:nvSpPr>
        <dsp:cNvPr id="0" name=""/>
        <dsp:cNvSpPr/>
      </dsp:nvSpPr>
      <dsp:spPr>
        <a:xfrm rot="5400000">
          <a:off x="4131052" y="-2416988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Dichiarazione di intenti:</a:t>
          </a:r>
          <a:r>
            <a:rPr lang="nl-NL" sz="1800" kern="1200" dirty="0" smtClean="0">
              <a:solidFill>
                <a:schemeClr val="tx1"/>
              </a:solidFill>
            </a:rPr>
            <a:t> 	di</a:t>
          </a:r>
          <a:r>
            <a:rPr lang="it-IT" sz="1800" kern="1200" dirty="0" err="1" smtClean="0"/>
            <a:t>chiarazione</a:t>
          </a:r>
          <a:r>
            <a:rPr lang="it-IT" sz="1800" kern="1200" dirty="0" smtClean="0"/>
            <a:t> scritta da parte del Top Management aziendale di conferma degli obiettivi del programma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1003108"/>
        <a:ext cx="7430441" cy="624005"/>
      </dsp:txXfrm>
    </dsp:sp>
    <dsp:sp modelId="{1A3CD2C3-5476-43F3-8148-37A57EBFDFB4}">
      <dsp:nvSpPr>
        <dsp:cNvPr id="0" name=""/>
        <dsp:cNvSpPr/>
      </dsp:nvSpPr>
      <dsp:spPr>
        <a:xfrm rot="5400000">
          <a:off x="-159581" y="2096291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3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2309067"/>
        <a:ext cx="744713" cy="319163"/>
      </dsp:txXfrm>
    </dsp:sp>
    <dsp:sp modelId="{FE1805F1-2E8C-4127-9118-FE5B2734FAE4}">
      <dsp:nvSpPr>
        <dsp:cNvPr id="0" name=""/>
        <dsp:cNvSpPr/>
      </dsp:nvSpPr>
      <dsp:spPr>
        <a:xfrm rot="5400000">
          <a:off x="4131052" y="-1449629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Piano di Azione:</a:t>
          </a:r>
          <a:r>
            <a:rPr lang="nl-NL" sz="1800" kern="1200" dirty="0" smtClean="0">
              <a:solidFill>
                <a:schemeClr val="tx1"/>
              </a:solidFill>
            </a:rPr>
            <a:t>	</a:t>
          </a:r>
          <a:r>
            <a:rPr lang="it-IT" sz="1800" kern="1200" dirty="0" smtClean="0"/>
            <a:t>generazione di un Piano di Azione da parte dell’Azienda che dettagli le modalità di riduzione di CO2 e le misurazioni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1970467"/>
        <a:ext cx="7430441" cy="624005"/>
      </dsp:txXfrm>
    </dsp:sp>
    <dsp:sp modelId="{FB04730C-7322-4CDF-8E89-467E09795E0B}">
      <dsp:nvSpPr>
        <dsp:cNvPr id="0" name=""/>
        <dsp:cNvSpPr/>
      </dsp:nvSpPr>
      <dsp:spPr>
        <a:xfrm rot="5400000">
          <a:off x="-159581" y="3063651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4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3276427"/>
        <a:ext cx="744713" cy="319163"/>
      </dsp:txXfrm>
    </dsp:sp>
    <dsp:sp modelId="{AC2D2EBC-12F9-4056-BCCD-BED720B48D18}">
      <dsp:nvSpPr>
        <dsp:cNvPr id="0" name=""/>
        <dsp:cNvSpPr/>
      </dsp:nvSpPr>
      <dsp:spPr>
        <a:xfrm rot="5400000">
          <a:off x="4131052" y="-482269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Audit:</a:t>
          </a:r>
          <a:r>
            <a:rPr lang="nl-NL" sz="1800" kern="1200" dirty="0" smtClean="0">
              <a:solidFill>
                <a:schemeClr val="tx1"/>
              </a:solidFill>
            </a:rPr>
            <a:t>		</a:t>
          </a:r>
          <a:r>
            <a:rPr lang="it-IT" sz="1800" kern="1200" dirty="0" smtClean="0"/>
            <a:t>verifica del Piano di Azione fatta da un ente terzo certificato</a:t>
          </a:r>
          <a:r>
            <a:rPr lang="nl-NL" sz="1800" kern="1200" dirty="0" smtClean="0">
              <a:solidFill>
                <a:schemeClr val="tx1"/>
              </a:solidFill>
            </a:rPr>
            <a:t> 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2937827"/>
        <a:ext cx="7430441" cy="624005"/>
      </dsp:txXfrm>
    </dsp:sp>
    <dsp:sp modelId="{D66E8C74-0660-4C11-BD47-AB087A420F30}">
      <dsp:nvSpPr>
        <dsp:cNvPr id="0" name=""/>
        <dsp:cNvSpPr/>
      </dsp:nvSpPr>
      <dsp:spPr>
        <a:xfrm rot="5400000">
          <a:off x="-159581" y="4031010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5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4243786"/>
        <a:ext cx="744713" cy="319163"/>
      </dsp:txXfrm>
    </dsp:sp>
    <dsp:sp modelId="{B62E5070-B6B6-455D-9E61-5A881EBE4038}">
      <dsp:nvSpPr>
        <dsp:cNvPr id="0" name=""/>
        <dsp:cNvSpPr/>
      </dsp:nvSpPr>
      <dsp:spPr>
        <a:xfrm rot="5400000">
          <a:off x="4131052" y="485089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Award:</a:t>
          </a:r>
          <a:r>
            <a:rPr lang="nl-NL" sz="1800" kern="1200" dirty="0" smtClean="0">
              <a:solidFill>
                <a:schemeClr val="tx1"/>
              </a:solidFill>
            </a:rPr>
            <a:t>      p</a:t>
          </a:r>
          <a:r>
            <a:rPr lang="it-IT" sz="1800" kern="1200" dirty="0" err="1" smtClean="0"/>
            <a:t>remio</a:t>
          </a:r>
          <a:r>
            <a:rPr lang="it-IT" sz="1800" kern="1200" dirty="0" smtClean="0"/>
            <a:t> </a:t>
          </a:r>
          <a:r>
            <a:rPr lang="it-IT" sz="1800" b="1" i="1" kern="1200" dirty="0" err="1" smtClean="0"/>
            <a:t>Lean</a:t>
          </a:r>
          <a:r>
            <a:rPr lang="it-IT" sz="1800" b="1" i="1" kern="1200" dirty="0" smtClean="0"/>
            <a:t> &amp; Green</a:t>
          </a:r>
          <a:r>
            <a:rPr lang="it-IT" sz="1800" kern="1200" dirty="0" smtClean="0"/>
            <a:t> (consegnato di solito 2 volte l’anno) che permette alle Aziende di usare il logo </a:t>
          </a:r>
          <a:r>
            <a:rPr lang="it-IT" sz="1800" b="1" i="1" kern="1200" dirty="0" err="1" smtClean="0"/>
            <a:t>Lean</a:t>
          </a:r>
          <a:r>
            <a:rPr lang="it-IT" sz="1800" b="1" i="1" kern="1200" dirty="0" smtClean="0"/>
            <a:t> &amp; Green</a:t>
          </a:r>
          <a:r>
            <a:rPr lang="it-IT" sz="1800" kern="1200" dirty="0" smtClean="0"/>
            <a:t> per scopi pubblicitari</a:t>
          </a:r>
          <a:r>
            <a:rPr lang="nl-NL" sz="1800" kern="1200" dirty="0" smtClean="0">
              <a:solidFill>
                <a:schemeClr val="tx1"/>
              </a:solidFill>
            </a:rPr>
            <a:t> 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3905186"/>
        <a:ext cx="7430441" cy="624005"/>
      </dsp:txXfrm>
    </dsp:sp>
    <dsp:sp modelId="{589FC450-2EF5-47AB-8BAA-A2A528AD62BD}">
      <dsp:nvSpPr>
        <dsp:cNvPr id="0" name=""/>
        <dsp:cNvSpPr/>
      </dsp:nvSpPr>
      <dsp:spPr>
        <a:xfrm rot="5400000">
          <a:off x="-159581" y="4998370"/>
          <a:ext cx="1063876" cy="744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>
              <a:solidFill>
                <a:schemeClr val="tx1"/>
              </a:solidFill>
            </a:rPr>
            <a:t>6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1" y="5211146"/>
        <a:ext cx="744713" cy="319163"/>
      </dsp:txXfrm>
    </dsp:sp>
    <dsp:sp modelId="{65A8D20C-2DE3-4F5D-BB4B-61C463563BD6}">
      <dsp:nvSpPr>
        <dsp:cNvPr id="0" name=""/>
        <dsp:cNvSpPr/>
      </dsp:nvSpPr>
      <dsp:spPr>
        <a:xfrm rot="5400000">
          <a:off x="4131052" y="1452448"/>
          <a:ext cx="691519" cy="7464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b="1" kern="1200" dirty="0" smtClean="0">
              <a:solidFill>
                <a:schemeClr val="tx1"/>
              </a:solidFill>
            </a:rPr>
            <a:t>Monitoring:    </a:t>
          </a:r>
          <a:r>
            <a:rPr lang="it-IT" sz="1800" kern="1200" dirty="0" smtClean="0"/>
            <a:t>le Aziende devono inviare gli indicatori di performance al FLC PLUS ed all’ente terzo certificatore per il monitoraggio dei risultati.</a:t>
          </a:r>
          <a:endParaRPr lang="nl-NL" sz="1800" kern="1200" dirty="0">
            <a:solidFill>
              <a:schemeClr val="tx1"/>
            </a:solidFill>
          </a:endParaRPr>
        </a:p>
      </dsp:txBody>
      <dsp:txXfrm rot="-5400000">
        <a:off x="744713" y="4872545"/>
        <a:ext cx="7430441" cy="62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1DD0B-588C-42B5-B33E-FE2B3C0FE2A6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59EC-16AB-4358-99CD-76A1C02EC1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source=images&amp;cd=&amp;cad=rja&amp;docid=MGdZ_OAbOnSy9M&amp;tbnid=B_yhli_r1IBcAM:&amp;ved=0CAgQjRwwAA&amp;url=http://www.confindustria-am.it/Prj/Hom.asp?gsAppLanCur=IT&amp;gsPagTyp=2&amp;gsMnuNav=01M:100,01L:4,01C:4,02M:300,02L:11,02C:9,&amp;ei=m3kbUZKNEIKz4AS8lYGIDQ&amp;psig=AFQjCNFf6tuCTVd9al41PE6J63mvfK4P-g&amp;ust=1360841499310441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0.gif"/><Relationship Id="rId12" Type="http://schemas.openxmlformats.org/officeDocument/2006/relationships/hyperlink" Target="http://www.google.it/url?sa=i&amp;source=images&amp;cd=&amp;cad=rja&amp;docid=8jn74_03xtwzMM&amp;tbnid=RaSPRE_VLyCrFM:&amp;ved=0CAgQjRwwAA&amp;url=http://www.waalhaven-group.com/bargeborn/lean-and-green&amp;ei=NHobUeP0E4qE4gSM_YHoDg&amp;psig=AFQjCNFoCbNeM0n5CBrTy3XS5M-F7JySUw&amp;ust=1360841652366751" TargetMode="External"/><Relationship Id="rId2" Type="http://schemas.openxmlformats.org/officeDocument/2006/relationships/hyperlink" Target="http://www.google.it/url?sa=i&amp;source=images&amp;cd=&amp;cad=rja&amp;docid=HXSB0U9J2nUImM&amp;tbnid=l18ngVIUGfT6PM:&amp;ved=0CAgQjRwwAA&amp;url=http://www.federazionedelmare.it/Home/organizzazioni/rina.htm&amp;ei=znkbUc2gOaeq4ASUz4HABw&amp;psig=AFQjCNHL_Ez4RcM0yHMbOMeOd4Tyhz2iAQ&amp;ust=13608415509788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dazionesvilupposostenibile.org/home?cid=13003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hyperlink" Target="http://www.google.it/url?sa=i&amp;source=images&amp;cd=&amp;cad=rja&amp;docid=En-3DGwX3bMV1M&amp;tbnid=jpnTwmTBF7svIM:&amp;ved=0CAgQjRwwADgu&amp;url=http://www.fehrl.org/?m=319&amp;ei=83kbUYDcLeqB4gSQhoHgCQ&amp;psig=AFQjCNEjqjDMznpnHA1um6jnX6hN_gmqXg&amp;ust=1360841587805728" TargetMode="External"/><Relationship Id="rId4" Type="http://schemas.openxmlformats.org/officeDocument/2006/relationships/image" Target="../media/image2.e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7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it/url?sa=i&amp;source=images&amp;cd=&amp;cad=rja&amp;docid=jTtZq9lKxL_IZM&amp;tbnid=JnpyZyIi8IKHvM:&amp;ved=0CAgQjRwwAA&amp;url=http://www.antoptima.com/html/site/it/products/casehistory.html&amp;ei=3nwbUYLsHsKE4gSq-YH4CQ&amp;psig=AFQjCNE-IVxggwH2lopGVsdrIQxkJfze3g&amp;ust=1360842334574373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.emf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Lean&amp;Green-04def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000924" cy="68139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Possibili </a:t>
            </a:r>
            <a:r>
              <a:rPr lang="it-IT" dirty="0" smtClean="0"/>
              <a:t>sviluppi</a:t>
            </a:r>
            <a:endParaRPr lang="it-IT" dirty="0"/>
          </a:p>
        </p:txBody>
      </p:sp>
      <p:pic>
        <p:nvPicPr>
          <p:cNvPr id="3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1800225" cy="181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86419"/>
            <a:ext cx="1692275" cy="170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4" descr="Greencaretransport.jpg (722×55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1510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483768" y="134076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/>
              <a:t>Slots</a:t>
            </a:r>
            <a:r>
              <a:rPr lang="it-IT" sz="2800" dirty="0" smtClean="0"/>
              <a:t> di scarico  privilegiati per Aziende  Lean </a:t>
            </a:r>
            <a:r>
              <a:rPr lang="it-IT" sz="2800" dirty="0"/>
              <a:t>&amp; </a:t>
            </a:r>
            <a:r>
              <a:rPr lang="it-IT" sz="2800" dirty="0" smtClean="0"/>
              <a:t>Green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Corsie Lean &amp; Green preferenziali (pedaggi autostradali, ingresso porti)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467544" y="3410997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Possibilità di partecipare a Gare di Appalto solo per aziende </a:t>
            </a:r>
            <a:r>
              <a:rPr lang="it-IT" sz="2800" dirty="0" err="1" smtClean="0"/>
              <a:t>Lean</a:t>
            </a:r>
            <a:r>
              <a:rPr lang="it-IT" sz="2800" dirty="0" smtClean="0"/>
              <a:t> &amp; Green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2483768" y="5157192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Sconti o privilegi agli ordini che soddisfano i requisiti Lean &amp; Green (posizionamento a scaffale)</a:t>
            </a:r>
            <a:endParaRPr lang="it-IT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5" descr="Lean&amp;Green-04def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132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400" dirty="0" smtClean="0"/>
              <a:t>Contatti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600" b="1" dirty="0" smtClean="0"/>
              <a:t>Freight Leaders Council PLUS</a:t>
            </a:r>
          </a:p>
          <a:p>
            <a:pPr marL="0" indent="0">
              <a:buNone/>
            </a:pPr>
            <a:r>
              <a:rPr lang="it-IT" dirty="0" smtClean="0"/>
              <a:t>Piazzale Ardigò  30 A</a:t>
            </a:r>
          </a:p>
          <a:p>
            <a:pPr marL="0" indent="0">
              <a:buNone/>
            </a:pPr>
            <a:r>
              <a:rPr lang="it-IT" dirty="0" smtClean="0"/>
              <a:t>00142 – Roma</a:t>
            </a:r>
          </a:p>
          <a:p>
            <a:pPr marL="0" indent="0">
              <a:buNone/>
            </a:pPr>
            <a:r>
              <a:rPr lang="it-IT" dirty="0" err="1" smtClean="0"/>
              <a:t>Tel</a:t>
            </a:r>
            <a:r>
              <a:rPr lang="it-IT" dirty="0" smtClean="0"/>
              <a:t> 06 59600561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c/o Federico </a:t>
            </a:r>
            <a:r>
              <a:rPr lang="it-IT" dirty="0" err="1" smtClean="0"/>
              <a:t>Oneto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Cell. 348 0911416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132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400" dirty="0" smtClean="0">
                <a:solidFill>
                  <a:schemeClr val="bg1">
                    <a:lumMod val="85000"/>
                  </a:schemeClr>
                </a:solidFill>
              </a:rPr>
              <a:t>Contatti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chemeClr val="bg1">
                    <a:lumMod val="85000"/>
                  </a:schemeClr>
                </a:solidFill>
              </a:rPr>
              <a:t>Freight Leaders Council PLUS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Piazzale Ardigò  30 A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00142 – Roma</a:t>
            </a:r>
          </a:p>
          <a:p>
            <a:pPr marL="0" indent="0">
              <a:buNone/>
            </a:pP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Tel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06 59600561</a:t>
            </a:r>
          </a:p>
          <a:p>
            <a:pPr marL="0" indent="0">
              <a:buNone/>
            </a:pP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c/o Federico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Oneto</a:t>
            </a:r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Cell. 348 0911416</a:t>
            </a:r>
          </a:p>
          <a:p>
            <a:endParaRPr lang="it-IT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 rot="19951935">
            <a:off x="612710" y="2129631"/>
            <a:ext cx="78768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9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latin typeface="Century Gothic" pitchFamily="34" charset="0"/>
              </a:rPr>
              <a:t>LEAN &amp; GREEN</a:t>
            </a:r>
            <a:endParaRPr lang="it-IT" b="1" i="1" dirty="0">
              <a:latin typeface="Century Gothi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Century Gothic" pitchFamily="34" charset="0"/>
              </a:rPr>
              <a:t>Che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cosa</a:t>
            </a:r>
            <a:r>
              <a:rPr lang="en-US" dirty="0" smtClean="0">
                <a:latin typeface="Century Gothic" pitchFamily="34" charset="0"/>
              </a:rPr>
              <a:t> è:</a:t>
            </a:r>
          </a:p>
          <a:p>
            <a:pPr algn="just"/>
            <a:r>
              <a:rPr lang="en-US" dirty="0" smtClean="0">
                <a:latin typeface="Century Gothic" pitchFamily="34" charset="0"/>
              </a:rPr>
              <a:t>è un </a:t>
            </a:r>
            <a:r>
              <a:rPr lang="en-US" dirty="0" err="1" smtClean="0">
                <a:latin typeface="Century Gothic" pitchFamily="34" charset="0"/>
              </a:rPr>
              <a:t>programma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volontario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articolato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attorno</a:t>
            </a:r>
            <a:r>
              <a:rPr lang="en-US" dirty="0" smtClean="0">
                <a:latin typeface="Century Gothic" pitchFamily="34" charset="0"/>
              </a:rPr>
              <a:t> a 4 parole </a:t>
            </a:r>
            <a:r>
              <a:rPr lang="en-US" dirty="0" err="1" smtClean="0">
                <a:latin typeface="Century Gothic" pitchFamily="34" charset="0"/>
              </a:rPr>
              <a:t>chiave</a:t>
            </a:r>
            <a:r>
              <a:rPr lang="en-US" dirty="0" smtClean="0">
                <a:latin typeface="Century Gothic" pitchFamily="34" charset="0"/>
              </a:rPr>
              <a:t>:</a:t>
            </a:r>
          </a:p>
          <a:p>
            <a:pPr lvl="1" algn="just"/>
            <a:r>
              <a:rPr lang="en-US" sz="3200" dirty="0" err="1">
                <a:latin typeface="Century Gothic" pitchFamily="34" charset="0"/>
              </a:rPr>
              <a:t>Sostenibilità</a:t>
            </a:r>
            <a:endParaRPr lang="en-US" sz="3200" dirty="0">
              <a:latin typeface="Century Gothic" pitchFamily="34" charset="0"/>
            </a:endParaRPr>
          </a:p>
          <a:p>
            <a:pPr lvl="1" algn="just"/>
            <a:r>
              <a:rPr lang="en-US" sz="3200" dirty="0" err="1" smtClean="0">
                <a:latin typeface="Century Gothic" pitchFamily="34" charset="0"/>
              </a:rPr>
              <a:t>Semplicità</a:t>
            </a:r>
            <a:endParaRPr lang="en-US" sz="3200" dirty="0" smtClean="0">
              <a:latin typeface="Century Gothic" pitchFamily="34" charset="0"/>
            </a:endParaRPr>
          </a:p>
          <a:p>
            <a:pPr lvl="1" algn="just"/>
            <a:r>
              <a:rPr lang="en-US" sz="3200" dirty="0" err="1" smtClean="0">
                <a:latin typeface="Century Gothic" pitchFamily="34" charset="0"/>
              </a:rPr>
              <a:t>Professionalità</a:t>
            </a:r>
            <a:endParaRPr lang="en-US" sz="3200" dirty="0">
              <a:latin typeface="Century Gothic" pitchFamily="34" charset="0"/>
            </a:endParaRPr>
          </a:p>
          <a:p>
            <a:pPr lvl="1" algn="just"/>
            <a:r>
              <a:rPr lang="en-US" sz="3200" dirty="0" err="1" smtClean="0">
                <a:latin typeface="Century Gothic" pitchFamily="34" charset="0"/>
              </a:rPr>
              <a:t>Visibilità</a:t>
            </a:r>
            <a:endParaRPr lang="en-US" sz="3200" dirty="0" smtClean="0">
              <a:latin typeface="Century Gothic" pitchFamily="34" charset="0"/>
            </a:endParaRPr>
          </a:p>
          <a:p>
            <a:pPr lvl="1" algn="just"/>
            <a:endParaRPr lang="en-US" sz="3200" dirty="0">
              <a:latin typeface="Century Gothic" pitchFamily="34" charset="0"/>
            </a:endParaRPr>
          </a:p>
          <a:p>
            <a:pPr algn="just"/>
            <a:endParaRPr lang="it-IT" u="sng" dirty="0" smtClean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005064"/>
            <a:ext cx="24669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>
                <a:latin typeface="Century Gothic" pitchFamily="34" charset="0"/>
              </a:rPr>
              <a:t>LEAN &amp; GREEN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b="1" dirty="0" smtClean="0">
                <a:latin typeface="Century Gothic" pitchFamily="34" charset="0"/>
              </a:rPr>
              <a:t>SOSTENIBILITA’</a:t>
            </a:r>
          </a:p>
          <a:p>
            <a:pPr algn="just"/>
            <a:r>
              <a:rPr lang="it-IT" b="1" i="1" dirty="0" smtClean="0">
                <a:latin typeface="Century Gothic" pitchFamily="34" charset="0"/>
              </a:rPr>
              <a:t>Lean </a:t>
            </a:r>
            <a:r>
              <a:rPr lang="it-IT" b="1" i="1" dirty="0">
                <a:latin typeface="Century Gothic" pitchFamily="34" charset="0"/>
              </a:rPr>
              <a:t>&amp; Green</a:t>
            </a:r>
            <a:r>
              <a:rPr lang="it-IT" dirty="0">
                <a:latin typeface="Century Gothic" pitchFamily="34" charset="0"/>
              </a:rPr>
              <a:t> </a:t>
            </a:r>
            <a:r>
              <a:rPr lang="it-IT" dirty="0" smtClean="0">
                <a:latin typeface="Century Gothic" pitchFamily="34" charset="0"/>
              </a:rPr>
              <a:t>ha l’obiettivo di </a:t>
            </a:r>
            <a:r>
              <a:rPr lang="it-IT" u="sng" dirty="0" smtClean="0">
                <a:latin typeface="Century Gothic" pitchFamily="34" charset="0"/>
              </a:rPr>
              <a:t>ridurre le emissioni di C</a:t>
            </a:r>
            <a:r>
              <a:rPr lang="en-GB" u="sng" dirty="0" smtClean="0">
                <a:latin typeface="Century Gothic" pitchFamily="34" charset="0"/>
              </a:rPr>
              <a:t>O₂ di </a:t>
            </a:r>
            <a:r>
              <a:rPr lang="en-GB" u="sng" dirty="0" err="1" smtClean="0">
                <a:latin typeface="Century Gothic" pitchFamily="34" charset="0"/>
              </a:rPr>
              <a:t>oltre</a:t>
            </a:r>
            <a:r>
              <a:rPr lang="en-GB" u="sng" dirty="0" smtClean="0">
                <a:latin typeface="Century Gothic" pitchFamily="34" charset="0"/>
              </a:rPr>
              <a:t> </a:t>
            </a:r>
            <a:r>
              <a:rPr lang="en-GB" u="sng" dirty="0" err="1" smtClean="0">
                <a:latin typeface="Century Gothic" pitchFamily="34" charset="0"/>
              </a:rPr>
              <a:t>il</a:t>
            </a:r>
            <a:r>
              <a:rPr lang="en-GB" u="sng" dirty="0" smtClean="0">
                <a:latin typeface="Century Gothic" pitchFamily="34" charset="0"/>
              </a:rPr>
              <a:t> 20% in 5 </a:t>
            </a:r>
            <a:r>
              <a:rPr lang="en-GB" u="sng" dirty="0" err="1" smtClean="0">
                <a:latin typeface="Century Gothic" pitchFamily="34" charset="0"/>
              </a:rPr>
              <a:t>anni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dirty="0" err="1" smtClean="0">
                <a:latin typeface="Century Gothic" pitchFamily="34" charset="0"/>
              </a:rPr>
              <a:t>ed</a:t>
            </a:r>
            <a:r>
              <a:rPr lang="en-GB" dirty="0" smtClean="0">
                <a:latin typeface="Century Gothic" pitchFamily="34" charset="0"/>
              </a:rPr>
              <a:t> in </a:t>
            </a:r>
            <a:r>
              <a:rPr lang="en-GB" dirty="0" err="1" smtClean="0">
                <a:latin typeface="Century Gothic" pitchFamily="34" charset="0"/>
              </a:rPr>
              <a:t>parallelo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u="sng" dirty="0" err="1" smtClean="0">
                <a:latin typeface="Century Gothic" pitchFamily="34" charset="0"/>
              </a:rPr>
              <a:t>aumentando</a:t>
            </a:r>
            <a:r>
              <a:rPr lang="en-GB" u="sng" dirty="0" smtClean="0">
                <a:latin typeface="Century Gothic" pitchFamily="34" charset="0"/>
              </a:rPr>
              <a:t> la </a:t>
            </a:r>
            <a:r>
              <a:rPr lang="en-GB" u="sng" dirty="0" err="1" smtClean="0">
                <a:latin typeface="Century Gothic" pitchFamily="34" charset="0"/>
              </a:rPr>
              <a:t>profittabilità</a:t>
            </a:r>
            <a:r>
              <a:rPr lang="en-GB" u="sng" dirty="0" smtClean="0">
                <a:latin typeface="Century Gothic" pitchFamily="34" charset="0"/>
              </a:rPr>
              <a:t> </a:t>
            </a:r>
            <a:r>
              <a:rPr lang="en-GB" u="sng" dirty="0" err="1" smtClean="0">
                <a:latin typeface="Century Gothic" pitchFamily="34" charset="0"/>
              </a:rPr>
              <a:t>aziendale</a:t>
            </a:r>
            <a:endParaRPr lang="it-IT" u="sng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pic>
        <p:nvPicPr>
          <p:cNvPr id="1027" name="Picture 3" descr="C:\Users\SEGRETARIO\Downloads\MC9004348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708" y="417936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>
                <a:latin typeface="Century Gothic" pitchFamily="34" charset="0"/>
              </a:rPr>
              <a:t>LEAN &amp; GREEN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3"/>
            <a:ext cx="6336704" cy="24482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b="1" dirty="0" smtClean="0">
                <a:latin typeface="Century Gothic" pitchFamily="34" charset="0"/>
              </a:rPr>
              <a:t>SEMPLICITA’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Nessun carico di lavoro aggiuntivo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Nessuna necessità di manuali operativi o altra carta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pic>
        <p:nvPicPr>
          <p:cNvPr id="8" name="Picture 3" descr="C:\Users\SEGRETARIO\Downloads\MP900401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032" y="1125905"/>
            <a:ext cx="1584176" cy="2375103"/>
          </a:xfrm>
          <a:prstGeom prst="rect">
            <a:avLst/>
          </a:prstGeom>
          <a:noFill/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1763688" y="4293096"/>
            <a:ext cx="6213375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>
                <a:latin typeface="Century Gothic" pitchFamily="34" charset="0"/>
              </a:rPr>
              <a:t>Sviluppo di un piano di lavoro semplice e chiaro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Indicatori della performance misurabili e verificabili </a:t>
            </a:r>
            <a:endParaRPr lang="it-IT" dirty="0">
              <a:latin typeface="Century Gothic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6804248" y="1125905"/>
            <a:ext cx="2339752" cy="21602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temp\File temporanei Internet\Content.IE5\6OAOLCTM\MP9003870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8" y="4358749"/>
            <a:ext cx="1440160" cy="20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temp\File temporanei Internet\Content.IE5\30C3RJBU\MC90043262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5" y="5350654"/>
            <a:ext cx="1240965" cy="12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federazionedelmare.it/Home/immagini/r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385">
            <a:off x="3727992" y="5013919"/>
            <a:ext cx="2324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>
                <a:latin typeface="Century Gothic" pitchFamily="34" charset="0"/>
              </a:rPr>
              <a:t>LEAN &amp; GREEN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3"/>
            <a:ext cx="7920880" cy="24482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b="1" dirty="0" smtClean="0">
                <a:latin typeface="Century Gothic" pitchFamily="34" charset="0"/>
              </a:rPr>
              <a:t>PROFESSIONALITA’</a:t>
            </a:r>
            <a:endParaRPr lang="it-IT" b="1" dirty="0" smtClean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Supporto da parte di Fondazioni e/o esperti del settore</a:t>
            </a:r>
          </a:p>
          <a:p>
            <a:pPr algn="just"/>
            <a:endParaRPr lang="it-IT" dirty="0" smtClean="0">
              <a:latin typeface="Century Gothic" pitchFamily="34" charset="0"/>
            </a:endParaRPr>
          </a:p>
          <a:p>
            <a:pPr algn="just"/>
            <a:endParaRPr lang="it-IT" dirty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Audit da parte di Enti terzi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pic>
        <p:nvPicPr>
          <p:cNvPr id="3074" name="Picture 2" descr="http://www.fondazionesvilupposostenibile.org/images/logo_fondazione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38" y="3291570"/>
            <a:ext cx="2000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BQUEBMTFRUWFRsaFxcWFRgWHBgaHRgdFhsXHCMcICYfHh0jGxkYIDIhJCcpLCwtGh4xNjAqNSYrLCkBCQoKDgwOGg8PGiwkHyQqLS4vLysqNSo1NTUsNCwsLCkuMio0LCwqNSksNi8sLyk1NCopLC0tLCwsKiwsNCwvLP/AABEIAJABXgMBIgACEQEDEQH/xAAcAAEAAgMBAQEAAAAAAAAAAAAABQYDBAcBAgj/xABNEAACAQMDAgIGBAkICQIHAAABAgMABBEFEiEGMRNBByIyUWFxFIGRoRcjQlJTYnKSsxUzNYKTsdHTFiQlNFR0oqPBsvBDRGODwtLh/8QAGgEBAAMBAQEAAAAAAAAAAAAAAAIDBAUBBv/EADkRAAIBAgMDCgQEBgMAAAAAAAABAgMRBCExElFhBRMyQXGBkaGxwRQi0fAzUmJyFSM0U6LhgpKy/9oADAMBAAIRAxEAPwDuNKUoBSlKAUpSgFKUoBSlKAUpSgFK1Z9TRGjUnmQkJgZBKgsVz2BwDwTzg+41X7DrQSyQDb4ayMyMj+1nBKMpHBXKMjAdmwD8QLVmoy46kgVZW37vBKrIEBYhmbaFwPPdxVe6Z1WZJAsonkjkO0yOCwWYZUhT3Mbbe+AAfnx96loRWaaTdHGjTQSFnYKrqGRpEOTwQ0QcZ49dh+UcNQSF31aoRjEu4mOF4snAfx2KJnzADDn5isba5OjRpMbff9ISOQRlmwkinYfW5U7xjzyPdVak1PToBie+ikURSRbItznYZvFjwUJ2smMZ+XbHMZ/pxZuJFitr+8aTZuZjhj4fKYMZyNpPkB3PetcMFiJq6g7eHqVurBdZa9d1aZZ7iLxdiZtSGG1THG8nhysCRxzjk5xkfVo6hdt60SSSXEQuoVXM+N3iROTEZE9bAbaec+Vadprd8QRbaKEG3bmd+du4sVbxApI3MxxnzzzWdYdaK7YrfT7dVbKqADzjuMFh388A1L4Ka6Uor/kva55zq6k/A07m4Ph225wQJLgNHJ47CH2MQvs/GEr5E+/3Yq262m6xhxzHmAyhA/MOV34HL4xg49rGah/oGulf95sUJHkjZH/bI/vrD/I2vf8AHWv9mP8AIp8Iv7sPF/Qc5+lmW3mjjBkh3LZC7iIID4AEZ3sN35Hi7AcDHtfVkXUjIsgg8V/pN0zAoSreBGsfiMmSuAcbAQRy3HNalvoOuJwt3ZAZJ2iIAEk5OcQjuSSayzWWujBWWwY88hWGPtT/AN4p8Iv7kPF/Qc5+lm30/rbM9kkku3EEokDOMtIjrEA245JyrH39/jWOTVboo8kc4Gb5oI1MaOCpdYxzwRj1j8e3uqOmOrA5l02wnIbgjYDjOSRufjJyc47ntWGXrKdNgudGnVUl8RfCLbQ/rHPCbSclicn44zT4Go+i4vskvqOdj13XcWe7190uYIDhyCondMqoaTcqDac8HGSCcj1cHyMzqespAE3hyXbaAil24UsTgc4ABziucr1tpcx/GCa3m8USiWWEM24OHxlNxK8bQDwABVmm12Ke5hltbqzk2I4EbT7DucgbsAEn2QMY8zVVTC1qfTg13ElUjLRlls9TilRHjdSr52+Wcdxg4OR7sVtVQLrRGjkijkUMNp9d7Z5onmmk3SeyQY8EIAfcT9cta62saXkocFYTsji35wIl2DjOQXkJGfMbazky00qNl1UQW6yXTANtUMFB5cjlUHJPOcDmty0ulljSRDlXUMpxjIIyDz8KAzUpSgFKUoBSlKAUpSgFKUoBSlKAUpSgFKUoBSlKAUpSgFKVB9S6w8PhqrJEHJzPKpaNMDO0gEes3lkgcHucCgJC51aNJBFuBlZWKxgjc2Bn6vmcVC9NdSvcSsriIAxhwqMS0ZLFfDkz3cYycAY5z5ZiJNNkyl0I3Czqsk8SusWJFG4M7n1lhIBZh3BAyCTgQtx1Ws0xj060S7uCwd3K/iYpMBWaPOG2kjOWZQTyM5q+jh6lZvYWmr0S7XoiEpqOpZtU0+SJZIwEWDx0mjneRFEHriR+Dz7QbAH5+M1BXvWNiHZLWKa+k8czIsSsBG5IJ2sBu2lhngEHNaesdNAYn6g1DcRytvEcf1VA5+tVHn63nUbL6W1gTw9Ns4oU8i/JPxKrjn5s1dXD8nKfQTm/+sfF5vusZ51ra5ebLLbjWblcRpBp0OSe2XwTk8c85JPZO9RF709pcTb9S1GS6l8wJC33JucfvCuf6z1TdXZzcTu4/NztQfJVwv3ZqKruUeTKkdZKHCCt/k7sySxC3X7fodMHX2l24xZ6aHP50gQHz823tj7K0r300XjZEKQQjywpcj62OP8ApqgUrXHkvDJ3ktp/qbZU8RPqy7Cx3PpE1CQ5N3KPgm1B/wBIFRs3Ud04w9zcMB75pD/e1R1K1xw1GPRgl3Irc5PVm02qzEYM0xHuMj/417YWcs8gjhV5HOcKvJOBk/dWpVv9E/8AS0P7Mn8JqjiJKhRnUilkm/A9gtuSTKxL4kUhVi6OjEEZIKsDgj4EEV9/yvP+nm/tX/xrc6v/AKQu/wDmZv4jVEVOmo1IRlJLNI8bcW0iVg6rvExsu7kY7DxpCB5dicVK2XpP1GLGLkuB5SIj/eRu++qrSozwtCfSgn3I9VSa0bOiW/pjkYbb21t7hfltPbHO7ep7nyHc1kOtaHdH8dayWrH8pBhRz7oyR9qVzelZXyZQTvTvB/pbX+iz4iXXn2nXtK6bI50XWM8ZEMjBx9a+X1x5rzUdWvI9y6ppviKQA1xaZDYUhgSVJ/KAOGKjjtXIwcHI7jsfdVn0b0k31tgLOZFH5M34wfLJ9cfUwrDX5Lm/yz7Vsvxjr3lsMQuK7M/Jl/g1C1vYyIb6V5ljZYYpiiMSysGU7xhy2duQcgDgirRr0rQWEaK+x8wxh8hdvKhm88AKrE98DNcxk6t0/UDt1G2+jyH/AOZgOcH9cYyR8w/1d6norC/toB9HeDVbLghGwzAA59Xkk4x2Bb9kVwsRycoO2cXulp3SWXjY2Qr349n0LnF1YNyFo2Ecz7YPz3UAs0zKcbYwMH345xU3aXaSorxsGVhkEHINUPSOpo71ppLUkXrKsaxTbVMC9nKfnAHcxx63CggVmttShsj4VkpllO1XZ3ZVkfxPDO0H23LkglRhfM+riuXUpTpS2ZqzL4yUldF8pQUqskKUpQClKUApSlAKUpQClKUApSlAKUpQClKUAqI6p1W2gtna8K+GRjaeS5xnao7luPqxnIxmtjW9ajtYHmmJCIOcDJJJwFA8ySQK57ptuLoNq2rkCBATbwMMqqZwrEflFjjA/KOD22ga8Ph1Nbc+isstW/yr7yKpztktfvM14re61QCW8ka10xACFd9rSqBwzMfazgEu3HPq5PNR2s+k9LdPo+jxJFEP/ileSfzlB8/1nyT7hVd6166l1CTBykCnMcX3bmx3b7h2HmTWK+vw3Jqkk66yWkFou38z4nNnXs/k8fvQy3V08jl5GZ3Y5ZmJYn5k1ipSu2kkrIyilKUPBSlKAUpSgFXD0T/0tD+zJ/CaqfVw9E/9LQ/syfwmrHj/AOmqftfoW0fxI9pDdX/0hd/8zN/Eaoipfq/+kLv/AJmb+I1RFXYf8KHYvQjPpMUpSriApSlAKUpQCpTQepbizk320hXPtL3V/wBpex+fceRFRdKjOEakdmSuj1Np3R02DWLTV8eJtstRBHhTISqyMO2T3z5YPrDjaT2qX03XZILmCDXFKPEzGC4yvhvldp3nGMjIO7jnG4DueN10Xo/rCK5i+gasQ8bYEMrd0PsgFu4PbDfME4NfP43k9Qh8q2obuuPGL3b4s20q13nk/Xt+p20Gva530vrEmn3Y029cujY+iTEd1PAjP1+qPcRjsVx0TNfJ16LpStqnmnvX34HRhLaQpSlUExSlKAUpSgFKUoBSlKAUpSgFKUoBSleGgOe9Q/7S1VLLvbWwEtwPzn/JQ/DDAY/Wf3DFJ9KfVhnuDbRerBbnaFGAGdfVJ48l5UD4H31Y+gb54tO1HUX/AJyR3cE+ZVSR9XiOR9VckdiSSTkk5J9599fZ8nYZc876U0kv3POT9vA5deo9n93p1HzSlK+iMIpSlAKUpQClKUApSlAKuHon/paH9mT+E1U+rh6J/wClof2ZP4TVjx/9NU/a/Qto/iR7SG6v/pC7/wCZm/iNURUv1f8A0hd/8zN/EaoirsP+FDsXoRn0mKUpVxAUpSgFKUoBSlKAUpSgOoaBctq2mSwSHN5aYeCTgOQOVGe+cqVJ+KE8jNX/AKB6n+nWSSN/OKdkvl64AOfkwIOPLOPKuP8Aoqv2j1SEL2lDRsPeCpf7mVT9VdD6CtzBqmqW68Rh0kUe7fluPhhgMfAV8dynh4wdSC6rTXC72ZLxszqUJt2fc/Y6DSlK+bNwpSlAKUpQClKUApSlAKUpQClKUArHPHuVlJIyCMjvyMcVkrw0ByPpVvE6avI0B3R+LnPnwsvH1H7RXKa7Z0/Gtlq91ZyAeFeDxYsjAJ9YtH9hcf1B765T1T0+1ldSQNnCnKE/lIfZb7OD8Qa+55NrR56pH81prv18HkcmvF7Ke7IiakNJ0G4um220MkpHfaOB8z7I+sipDojpY392sO7agG+Q+ewEAgfrEkAe7OecYrrPUfWtrpEaW0EW51TKxKdoUeRduTk8nsSe5xnJvxmPlSqKhQjtTfl2kKVFSW3N2RxLU9Imt22XEUkTHsHUjI7ZHkR8RWnXeBqlprWnTF12GNTnfjML7NwdWyPV+PGcEEVyS46IvEto7kwsYnQPlfWKg8gsByARznGMEc0wnKKqXjXWxNO1n7CpQ2c4ZogqUpXVMwq96f6ILmeJZYbi0dHGVYPJg/8Ab7g8Edwcg1RKlNF6mubQ5tpnjz3UHKn5qcqfnjNZcVCvKP8AIkk+KLKbgn86Lf8AgQvf0tr+/J/l0/Ahe/pbX9+T/LrHB6a75RgpbN8TG4/9LgVur6W9SYZW1iII4IgnI+Y9fBrjSfKsdXHyNSWHe81T6Ebz9La/vyf5dano1thHrUaB0k2+KN8ZJVsRtypIGR8cc1q671Rqd2Cs3jhD3SOJ0U/PAyfkSRW76KdJmGpxu0UgVUkLMyMoGUKjkgdyQKtqSrrC1HiKkW9l2SIxUecjsJ6mGXpJ7/U75IZYEdbiU7ZGZSw8RslcKc48/dkVv/gQvf0tr+/J/l1A9UadcLqVy6RTgi5kZWVHB5kLKykD3EEEVL6Z6QdWhUKVklAx/OwOxwPLcAGPzJJr2csVzcXQqRtZZO24JU7vbTM/4EL39La/vyf5dPwIXv6W1/fk/wAus83ph1FBl7aFR72hmUfLl6j770yX8gwphi+KRkn5+uzD7qqi+VZaOPkSaw63kV1V0LLp6qZ5rcs59VEZyxA7tygAA95PyzVarNeXryuXldndu7MSxP1msNdyhGpGCVWV32WMk3Fv5VkKUr1VycDue1XEDyt210WaSKSZI2MUQy74wo5Axk9zyOBk1bNA9EtxdW3jiWJNwBjUnduHvYrkL8uT3yBV86Y06U6RcWNwjJLEkseCCQyuGaN1PO5TkjI/NxiuPi+VadNfymm1JJ8F1vjuNVPDuXSyyOFUpSuwZSxejyHdqloDn+dzx+qpYfeBXUumAH1/UnB9mONMf1UB+wp99U30VWKw/SNRn4it42Vfi5Azj47SF+Jkq7eibT38Ca6mGHu5TJ/UySD78Fmcj4Yr5TlaqnOpJdUVDvb2n4JHRw8corjf2L3SlK+VOiKUpQClKUApSlAKUpQClKUApSlAKUpQFW6+6Wa7hV7c7bmBt8LAgHI5KZPbOBjyyB5ZqrXVuuuaf2VdQtuGU4U7hwVOeyvg4/NYY8jnqVUPqzpKeK4/lDTCBOB+Nh8ph58DuxA5HngEEMOeng8Ra0G7NO8X6xfB+T7yirDrtfevco/ol1pLS9liucR+KuzLggrIr42H3Zy2c+aipL0lejy5kupLq3AlSTBYblVkKoFOdxAK4XOc8e7jNZ9S0+z1sFoCLa/UHfHIMbyBghuPWxjG4DI/KHkKPrN7f26tZ3Mk6pjHhsxKlR22nzTjyOK+gpKVbE89TajUtaUZLzW8xStGGzLNdTRs9BaRLd3BtVYiBmV7naeGSMnAJHcEtgD3kH8njs3UPUr2ToTaSSW2315YsMYznGCnfaBg54qA9DmnRR2bOkkbzSndIFYEoBkIjAHI82582+FY7jqrUdNP+0IRcwbv94h9UgfEdh8mA/aNc3Gz+KxUoxSajlZvZb3tcfa2TL6S5umnv7zQ6ii07VJrVLQKZp5MySRjYyRoN0hkHmxHA3A+/PHMXrPoSnTJtZUmH5r/AItvl5qfrK1Oei+L6Ve3uobAis3hxqAABnDHtxu2iPJ8yze+pYaVqg1TxlnT6I7glN5YCMKBgKV4Y4zlT37nHeXxNXCz5qnOyjG9pZ567Pdp1aHnNxqLaktX1epxHUdGmt5TFNGySAZ2kZOMZyMZBGAeR7j7q0q7f1d1daW2q27TBmaGGQMY1Vipk2hQ3IPCiQ45xvHHNWSaOxurYXM0ULRMm/fNGFwvvJYZHz+uuh/GakIQnUpO0lqt+enqU/CxbaUtD821arH0n38MSRRyqEjQIo8JDhVGAMkc8CrpqfRGmz3ttDa7QsizPIYZS/qoAFA5ZVy7e78kiqprHo//ANqfQbIu2EVmaUj1QRlmO0D1QCo7ZycedaVjcJirKrHROXzLS2RXzVSnnF8Mj5/C5qX6ZP7KP/Cn4W9R/TJ/ZR/4VbI/QSm0brt92OcRLjPyLZx9dU7VfRxPb3sFs7qVnYLHMAdufMEZyCPdnzB+VVKryZVbUYxyz6O7uJyjiI6t+Jl/C5qP6ZP7KP8Awp+FzUv0yf2Uf+FafW/RLac0KtIJPEUnITaAVIBA5JPcHPHepG59HKrpX09Zy5MaP4YjAA3MFYEljnbk84Hs1dbk/ZhPYjaTsvl7txC9e7V3lxInXevLu8i8K5kVk3BsBFXkZA5A+JqvV07on0Z21zYpc3Mko3F+FZVAAcoO6k549/nWj6RuiY9Oe3lgUtCSA4f18up3etnjDrnjgeqffUqOOwsKrw1JWd31WV0eSpVHHbkzn9S+hdKXN5n6NEXCnDNlVAOM4JYiul+l7SYzp8EsCIqpIMBFCjZIp5447hPtqB9Cur+HeSQE8TR8ftx5Yf8ASX+yo/xCVTByxFKOa6nnp4dWZ7zKjVUJM86J9FQu08WefaqyMjRIPXDIxVlYnhTwDwDwR2roj6bYaPbtOsGAuAXVfEkO71cbjyAT8QOa5l6RJ57O+uYYZXjhuGExVCVDFl2tnHPtBuM47VfOhr5NT0g28xyyoYJPeBj8W/z27Tn85TXHx3P1KccRUnenJrJZWT+7dZqpbCbhFfMjlNn1dJaXMsmns0UTuWETYZdpOQrLkjgcZBzjzrrfRHpNivmEUieFPjgZyr45O0989ztPkDyea4ZqFk0MskUgw8blW+YOPsr4tblo3V42KujBlYdwQcg/bXaxXJtDFU7rpWyfpfeZKdedOXDcWj0hdEPYT7lBNvIx8NuPVPJMZx2I5x7wPgcRfSvTEl9cLFGCFyDI+OETPLH4+QHmfrqwxW1/rcniTuI7ePu7epFGAPWKj8psZJOePMgYqwW10Gj/AJO0AE5/3i8IIAyME7sdzggEeXC+8UPGVaVFUm06iWb6o8W9/DrZPm4yltWy9T2axW9nTTLD1bC2INzIpzvbJbG7zJYEftbj2UV1WCEIoVAFVQAABgAAYAHwAqJ6U6YjsLZYYufN3IwXY92Pu7AAeQAHxqZr5PFV1UezDorxbesnxfpkdGnDZzev3kKUpWMtFKUoBSlKAUpSgFKUoBSlKAUpSgFKUoBSlKAqfVPo+ium8aEm3uhys0eRlh23gd/duGG+OOKqd91EyAWvUVpvTOEuUXIP6wK4wf2MN71rrFYri2V1KyKrKe6sAwPzB4NbqOMcUo1FtJaZ2a7H7aFUqd845HHZfRqSPpOiXniAdgH2Ov6ocY5/VYL8TUTr/XOpC3ezvVKFgAXaMo7L5rkYVgeBkDkZ5Oa6FqPouVZDNpkz2cvuUkxt8CM5A+HI/VrQvdZv4I/D1bT0vIfOSEB/6xXBGfjhK7NLFxqNN2qW02rRku/SXuZZU3G9rrszX+jW6W6vtLTRmWKZPpCRsxQ5VjKx4ADAbgCVGRnha2L7N704kiFhJDEGyGIO6HKP296hjj4iqydD0e8P+q3T2bk/zc4yvyBY9/8A7h+VbUXo41S1UtZXCOpHKxyFQ4+KuPDbue5PavZ0sOpbe04z2tr51buvpbieKU7WtdWtkc1JJPmST8yT/wCTXb/SKBa6GsAx2hhH9XDH3eUZrk8uh3FnKj3NrIAjq2GU7W2tnbuAK4OMefFTnXXpH/lGGOMQmII5dvxm8H1dq+Q7Zby93xrqYqlLE1qLp5wi7tpruKKclCMr6slPQba5vJ5PJYNv77g//gat3Rsgk1fVpPNXijGP1QyHvznMdUz0T9U2tkJ/pUmxpCgX8W7cKGJyVB7lu3wrV6M67S21K4mm3eDcO25sbmXLl0b3kDJBA55+GDz8ZhqtatXcYvopLjmm7b9C6lOMYwu+tmPr3q+6GpT+HPNGsT7UVXZQNgHO0HByctk5yCPLiuk9Y3BKaU5ADm+t88dtysGHPzx9le3XR+nXsi3/ALa43MUb8XJs4ywxk424IGM45Brn3pH69W4u4DaNmO2YOrcgPJkNuHwG0AH4t5Yqimo4uVKnShZwT2nbha3j96kpXpqTk9XkTXp2j4s2z+lGP7M5+6pCzHidLHsMW8n/AG5G/vC/fUjd3+mavbp40qLsIbaZBE6MV5X1sZHlxkHA91RXWvVFnaaa1jaSK7NF4aqjBwqn2mduRkgnjuSfLvVVOU5UqWGUHtxnfTiyTSUpTvk0SlpossnT0UEA/GyW8eNx243MHY58sAkj5Ct7WOnJbrSPo9xta4EQO5SWBlTlTkge1jB/aNVrrDr+O2sYYtOuYzMuxD4ZEm1FjIPJBXvtGe/31B9Help4DL9PaacPtKbdmVIyCMEqACMdvMfGvIYPF1IOvBaT2l+bq8j11aaey91uBa7CJr/pzw1BMiwlAvnvhb1VPxOxft+uqTpXQ19Yst9Kioluwkdd4ZygOHAC5Hsbu5HFbNj6WPo7XAtLYYmmMqrI/sFlXeML3BcFhgjG41sSalrmoKVWJo4nBVsRrCpUjaeZPWI5PY1sp08TQ24vZjCTv8z36r2Km4Ts821uJL036aGht7lecMYyR5hhvU/ap/eqk9BdZ/ydM7srPG6YZFIGWHKNzxxyPkxqwXPoymCq2p6hDEigAbpGk2qBgKu/aBwOwr5sJtJt5Alpa3GozjtuXKk/BcffsPzq6hOlHC/D51FnorLfq7LvIyUnU2+iQ91YXWs3bzwWu0PjLAkJwNuS7cFsADj3dqmV6W07TedSn+kTgZ+jxZwD5BvP94qD7jVoGm6ve4Ejx6fB2CRetJj3ZB449zL8qn+mugLWy5RPEl7mWXDPn4cYXn3fWTWOtyjsw5vaslkowd/Gb9rlkaN3e3e/oVa10m91XAnU2NgMbYEAV5FHYHjt27gL2wp71f8ARtDhtIhFbxhEHPHJJ/OYnkn4mt4Cva4dbEyqrZWUdy07XvfFmuNNRz6xSlKzFgpSlAKUpQClKUApSlAKUpQClKUApSlAKUpQClKUApSlAK8xXtKAh9Y6RtLrP0i3jcnu23a/7y4b76rP4J1iJNje3dt8A25fsG3Pl3Jq/UrTTxVamtmMnbdqvB5EHTjLNooUlrrduPxctreL/wDUTw3P2bR/1Hz+FRF9rs5z9P0ESd9zIgf3c5CNj1f1vL7OqV5iro4xJ3lTi+KvH/y0vIg6W5v19Ti0moaIx/1ixubZs8+2oGT7lfyHONvyBrDJpGgyDMd7cRH4q7fXgxn++u3MgPcZ+fNaFz05bSHMttA5znLRI3P1itUOUkuua7J38mit0OzwKBoAs7dBHa62yISWCN4GMkc58ROPlxz8airz0faa7Fl1aFSSSctb45OeArKFHfgcfKuly9F2LDBs7bHwhQfeBmsH4PtP/wCDg/dpHlBQk5xlJN65Rz7ckHRbVml5nOV9HmlhfX1WMkDkrJAPsGSfvNa03SejLjOqOf2VV/8A0ocV1BegNPBB+hwcfqA/31s/6H2X/B2v9hH/APrVq5VfXOf+K9mefD8F5nJvo/T8Xea6mIPb1xn4cKgx9ea2LXVNOB/1PRri4Oe8is/Pfz8Tyx5dq69baXDGMRxRoOOFRV7duwrZxVMuUk9dt9s/ZJElQ7F3fU5tYanqZGLPSba1HbL4XHn2Gw+f5p8/lW6ek9UuP961IRD822Qj/q9Rv7/uq+4pWV4x3vCEV3Xf+VyxUt7f32FH0/0Q2SNvmM1w/vmfI+xcZ+smrfY6ZFCu2GOONfciBR9wrZpVFXEVavTk2SjCMdEeYr2lKoJilKUApSlAKUpQClKUApSlAKUr4SZTnBBwcHBzg+4+40BT5+tJElviVVorbaqgAgl2YJyfdkN5fX2z7oOt302JMW0kTKx2xsN0bbSyI2TwScDnPfnFYNM0e6ht7lzbxySz3G5opGQgxnk+ZXOWPBP/APfvpHpmSO7e4aEW0ZTasIk8QknByTnywePLPagNC26l1WSaSFI4DJHjeMDC57c+Jj6s+/3VIp1Ldy3F5FbrG3gqAgIwS+5UJJLAY4kOPgOffvdL6PLHcXk0ybfFlynrKSUBYj2SQOCO/PFa/R2izwC6lmjxJK5ZV3Kc43MOxwMs5Hfy+ugI/QOpNRuJfZh8KOTbMwA9UA+tj1+TgHtnuK2NK6xmewurqTw/UJEQCnGcDGeeeXX3dvs2ekunpobGaOUBJpS59rdglAoJKk+YzxVft+nb9rUWJgSOPfuaUup43buwY5wR5DyA470Bva11TfwQQzbYgjxIWYge22W2gb93C48vI1kfq28ggDXMUZllZVt0UYyCMsxAYnzQY4OTW91toM1wlvDAmY1cFzuVQoACDgnngt2B7fb9daaNO7W01qiu1u5OwkDPKkYyQMepjGc88UBp6V1ReLex297Gg8VcjYORwTngkEeqQR5d/LmY60117S23xBd7OqruBI5yT7vJT51paJo9xLefS71FjKpsijBDbc92yCfIsPjuPbAp13pdxObf6PEJBHIXYFlUZGNoOWBwfW7UBr6f1JeR3kVvexxfjQSGjzxgE+8g8rjHxre6J6glu1meTZsWTbHtGOMbueeeCvkP8I+LQruaSS6ukQTLCyQRIR7RVgGJ3Y7sfyvPywKlehtEe2tAko2uWZmGQcZOByOPZAoDQ1jqe5kumttPRGZB+MduQp93cAY7efPGODWvqfVN5DBCJEhjuJJmQ7vY2qPb74AJI5z2+7GNMvbW+uJbeBJlnJIJcLjktzkggjOO3PlTqjRLuaS2bwI5/DjO8FlVC791xvDYXAx8hyeaAyr1PdR2lxNM9qxTYI/CYONzNg7sMfeDitXT+s7z6RbpMsDifaQsftBT5nDHaQOcEeRry/6auZLFIUtooma43usbAAKF2hiS5ySeeM8Aeffd6X6altL2b8SpgcnZLlNyj2gO+7BHqkY7gHtQGhJ1Nqn0n6OIofEKlwmFOF8skPgfXjy94qWt+p5vpNxHJs2W9sHfCnJk2KxxycDJbsD271saXo8v8p3NzKmEKBIjuU5HGTgEkez549rt7oo9PXPh6k3hfjLlwI13pym45Od2B6reZ8u1AYdD6pvp2izJZKruAQWAkxuwcLvzng4HyrdTrhlF7JIFMcEgjiUDaWbLDkk/DPbtnvit7Q+ioII4pDDm4RASd7H19vOPW29844xVf/0LuTpjxlAJ2uPFKbl5GNmM52+ZPegJbRdT1J5YnmijEEp5AGGjG0sCecjt557jtmtC767n+lfihGbcXKQ52ksxPtEHOPI4+Y71vC51J7eQG3SNvD2oFddxYnbv5bChVycd87ccVA3fo8uktoxHIZDuDNBkKqttOWyXwSOFzjnNAT3Wev3lqxePwBDgBd/Ls3ngAjt/4zXza9SXRmsYZAivMrPKChBC5JUAE8Hapz35Pb3xl7pWoNetcG2SXaT4KySJtQZ9UgBxzjnnz57gYmotEnk1IzzKFQWwQMrDlyBuwMk4BZ+SB2H1gRVz1peyiaWziT6PCTlmBYkDu3ceXrYA4B5r71br2YW1tJCqK8qyM4YEgCPg45HBwSK1bLRNRjtmslhjVGYgzFx7LHngHJzj3ZwcYHepS36QYXkQZM28NqYwxK+uzAhjgHOT4jc4Hb7QMtr1e8k9oi7Ar2xmm9Ukj1TwvPHrKfI8EVD6Z1hfTgFHslDNgK7BW749kvk/+a+dG6Su4lud6Zb6M0MPrp625jz34Hc84PP1Vl6Y6YnjlhE1lAFRsmYsGcYywPEh5zgezQF21u/MFtLKMZSNmGfeBx9+KpH+mV/FHFPPHC0MpAGMg88j8o4JAJ7EVaOtLGWazeKBNzuVGMqOAwYn1iB5ffUDa9P3lz9Hiu0jhgtypAVgxk2jaoPrMOwOSce0eD5Aear1fdfTJobdrZUiIGZiEycDPJYZ5z2HlW3J1HciexgzCzzLvlZQWXbnPqEHGNqtzz76gW6ZvPGmkaxhl8SRmBldfVBYkAbZB76k9S0m8S/E1tbRuscKxx5dQoG3kgbw3GWHNATPV2vSW7WyQbd80oX1lLerwDgDHOWHnUvq+pLbwSSt2RSce8+S/WcD66p2v6bfzTWkwgRniQMyh1CiQtnby+TjanY4+JrLrOl317FBFNGkQLs0xVlIUA4QY3kscZOBxyvbBwB9dGdW3FzctFcBAPBEg2qV77CO5PBVxU31X1F9EiBRd8rsEjTnkn5ckDjgdyQKgNE6TubfUlkZjNH4ZUykgEergDaWLcEAe7Brf650uZjBcW4VmtmZyp8x6rZ7jONnbuc8UBpaf1TeR3kVvfRxjxRxs7jOcHhiO4II/wDZ+9M6vmexu7l9n4tisQCkc4GN3Jzy6+7sfqwdNRS39x9Ol2KqK0cSKc4OCCT+8TnucjgDvG2nTt+bX6CYESMyBmlLqcDIbgBueV92fLjvQE7qHVs0VjbPhDc3G3aNp2+sQc4z2wVHfuw+VeWHWEraXLcuE8RGKjAO3OVCnGf1x5+XlWlP0dc3F1uLm3jgRUgYbWYheMgKw255by7geXGjF0neLp8tuIRua4Vv5yPlQvJ9rHtKvx57UBdLLVn/AJPFxLjf4BkYAFR7JfGOT2xVYuOq78WUVyqw7SGMjEAAfjNiADfnyz5+18K22tr+Swmhkt40OxI4lV1yRkBiSZCBhR99Zde6fmbS4raFdzgRhhuUY2jLHJI/KA7c0B7pGvXawS3F8saxLEHj2gAuTyB7RIzwMEd2HuqM6N6hle8l8aONTLCsp2KV3Y2hW5JHKv388D3VLdWaDPcJb20I2wjHiPkYAUYUYJ3N5n57efdXb3om8in3RZuR4YG9mVMc+zhnJ4Cj4c/CgP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0" name="Picture 8" descr="http://www.confindustria-am.it/Public/imgInf/certiqualit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598">
            <a:off x="467544" y="5445224"/>
            <a:ext cx="2402892" cy="9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fehrl.org/upload/fckeditor/image/other%20logos/tn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434">
            <a:off x="6893877" y="4901009"/>
            <a:ext cx="1893662" cy="17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waalhaven-group.com/files/images/duurzame_logistiek_connek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6" y="3084116"/>
            <a:ext cx="3505659" cy="12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>
                <a:latin typeface="Century Gothic" pitchFamily="34" charset="0"/>
              </a:rPr>
              <a:t>LEAN &amp; GREEN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b="1" dirty="0" smtClean="0">
                <a:latin typeface="Century Gothic" pitchFamily="34" charset="0"/>
              </a:rPr>
              <a:t>VISIBILITA’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Utilizzo del logo per comunicare a Clienti e Fornitori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6407"/>
            <a:ext cx="3072521" cy="2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5280" y="4077072"/>
            <a:ext cx="3976489" cy="265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039" y="2489726"/>
            <a:ext cx="2202730" cy="202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DH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667956"/>
            <a:ext cx="3091036" cy="2060109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9800" y="2924944"/>
            <a:ext cx="3440782" cy="191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3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di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it-IT" sz="3600" dirty="0" smtClean="0"/>
              <a:t>Nasce </a:t>
            </a:r>
            <a:r>
              <a:rPr lang="it-IT" sz="3600" dirty="0"/>
              <a:t>in Olanda </a:t>
            </a:r>
            <a:r>
              <a:rPr lang="it-IT" sz="3600" dirty="0" smtClean="0"/>
              <a:t>nel 2007</a:t>
            </a:r>
          </a:p>
          <a:p>
            <a:pPr algn="just"/>
            <a:r>
              <a:rPr lang="it-IT" sz="3600" dirty="0" smtClean="0"/>
              <a:t>Oltre </a:t>
            </a:r>
            <a:r>
              <a:rPr lang="it-IT" sz="3600" u="sng" dirty="0" smtClean="0"/>
              <a:t>300 </a:t>
            </a:r>
            <a:r>
              <a:rPr lang="it-IT" sz="3600" u="sng" dirty="0"/>
              <a:t>aziende partecipanti</a:t>
            </a:r>
            <a:r>
              <a:rPr lang="it-IT" sz="3600" dirty="0"/>
              <a:t> </a:t>
            </a:r>
            <a:endParaRPr lang="it-IT" sz="3600" dirty="0" smtClean="0"/>
          </a:p>
          <a:p>
            <a:pPr lvl="1" algn="just"/>
            <a:r>
              <a:rPr lang="it-IT" dirty="0" smtClean="0"/>
              <a:t>produttori (Bacardi</a:t>
            </a:r>
            <a:r>
              <a:rPr lang="it-IT" dirty="0"/>
              <a:t>, Coca Cola, Heinz, </a:t>
            </a:r>
            <a:r>
              <a:rPr lang="it-IT" dirty="0" err="1"/>
              <a:t>Grolsh</a:t>
            </a:r>
            <a:r>
              <a:rPr lang="it-IT" dirty="0"/>
              <a:t>, SCA, Mars, </a:t>
            </a:r>
            <a:r>
              <a:rPr lang="it-IT" dirty="0" smtClean="0"/>
              <a:t>Heineken, </a:t>
            </a:r>
            <a:r>
              <a:rPr lang="it-IT" dirty="0" err="1" smtClean="0"/>
              <a:t>ecc</a:t>
            </a:r>
            <a:r>
              <a:rPr lang="it-IT" dirty="0" smtClean="0"/>
              <a:t>) </a:t>
            </a:r>
          </a:p>
          <a:p>
            <a:pPr lvl="1" algn="just"/>
            <a:r>
              <a:rPr lang="it-IT" dirty="0" smtClean="0"/>
              <a:t>trasportatori e operatori </a:t>
            </a:r>
            <a:r>
              <a:rPr lang="it-IT" dirty="0"/>
              <a:t>logistici (CEVA, TNT, DB </a:t>
            </a:r>
            <a:r>
              <a:rPr lang="it-IT" dirty="0" err="1"/>
              <a:t>Shenker</a:t>
            </a:r>
            <a:r>
              <a:rPr lang="it-IT" dirty="0"/>
              <a:t>, Kuehne &amp; Nagel, </a:t>
            </a:r>
            <a:r>
              <a:rPr lang="it-IT" dirty="0" smtClean="0"/>
              <a:t>DHL, </a:t>
            </a:r>
            <a:r>
              <a:rPr lang="it-IT" dirty="0" err="1" smtClean="0"/>
              <a:t>ecc</a:t>
            </a:r>
            <a:r>
              <a:rPr lang="it-IT" dirty="0" smtClean="0"/>
              <a:t>) </a:t>
            </a:r>
          </a:p>
          <a:p>
            <a:pPr lvl="1" algn="just"/>
            <a:r>
              <a:rPr lang="it-IT" dirty="0" smtClean="0"/>
              <a:t>municipalità </a:t>
            </a:r>
            <a:r>
              <a:rPr lang="it-IT" dirty="0"/>
              <a:t>(Rotterdam, Utrecht</a:t>
            </a:r>
            <a:r>
              <a:rPr lang="it-IT" dirty="0" smtClean="0"/>
              <a:t>)</a:t>
            </a:r>
          </a:p>
          <a:p>
            <a:pPr algn="just"/>
            <a:r>
              <a:rPr lang="it-IT" sz="3600" dirty="0"/>
              <a:t>Finanziato dal Governo </a:t>
            </a:r>
            <a:r>
              <a:rPr lang="it-IT" sz="3600" dirty="0" smtClean="0"/>
              <a:t>Olandese</a:t>
            </a:r>
          </a:p>
          <a:p>
            <a:pPr algn="just"/>
            <a:r>
              <a:rPr lang="it-IT" sz="3600" dirty="0" smtClean="0"/>
              <a:t>Presente in Belgio, Spagna, paesi nordici</a:t>
            </a:r>
            <a:endParaRPr lang="it-IT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4"/>
          <p:cNvGraphicFramePr/>
          <p:nvPr/>
        </p:nvGraphicFramePr>
        <p:xfrm>
          <a:off x="467544" y="908720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1187624" y="44624"/>
            <a:ext cx="734481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Come si diventa Lean &amp; Green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5" descr="Lean&amp;Green-04def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stato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it-IT" dirty="0" smtClean="0"/>
              <a:t>Partito il 17 gennaio 2012</a:t>
            </a:r>
          </a:p>
          <a:p>
            <a:r>
              <a:rPr lang="it-IT" dirty="0" smtClean="0"/>
              <a:t>Aziende già certificate:</a:t>
            </a:r>
            <a:endParaRPr lang="it-IT" dirty="0"/>
          </a:p>
        </p:txBody>
      </p:sp>
      <p:pic>
        <p:nvPicPr>
          <p:cNvPr id="1026" name="Picture 2" descr="http://www.snoerentransport.nl/afbeeldingen/chep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448272" cy="709264"/>
          </a:xfrm>
          <a:prstGeom prst="rect">
            <a:avLst/>
          </a:prstGeom>
          <a:noFill/>
        </p:spPr>
      </p:pic>
      <p:pic>
        <p:nvPicPr>
          <p:cNvPr id="1030" name="Picture 6" descr="http://www.yds-chemicals.be/Portals/0/Huntsman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872" y="4906576"/>
            <a:ext cx="3024336" cy="938928"/>
          </a:xfrm>
          <a:prstGeom prst="rect">
            <a:avLst/>
          </a:prstGeom>
          <a:noFill/>
        </p:spPr>
      </p:pic>
      <p:pic>
        <p:nvPicPr>
          <p:cNvPr id="1032" name="Picture 8" descr="http://4.bp.blogspot.com/-wqHCkPQISus/T0PC9520GaI/AAAAAAAAAHw/AKnhJtvBvvs/s1600/tnt+express+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1" y="5421465"/>
            <a:ext cx="3131840" cy="1005566"/>
          </a:xfrm>
          <a:prstGeom prst="rect">
            <a:avLst/>
          </a:prstGeom>
          <a:noFill/>
        </p:spPr>
      </p:pic>
      <p:pic>
        <p:nvPicPr>
          <p:cNvPr id="1034" name="Picture 10" descr="http://www.imcdgroup.com/wp-content/themes/IMCD/images/logoIM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8567" y="5924248"/>
            <a:ext cx="2895600" cy="847725"/>
          </a:xfrm>
          <a:prstGeom prst="rect">
            <a:avLst/>
          </a:prstGeom>
          <a:noFill/>
        </p:spPr>
      </p:pic>
      <p:grpSp>
        <p:nvGrpSpPr>
          <p:cNvPr id="5" name="Gruppo 4"/>
          <p:cNvGrpSpPr/>
          <p:nvPr/>
        </p:nvGrpSpPr>
        <p:grpSpPr>
          <a:xfrm>
            <a:off x="6156176" y="3122483"/>
            <a:ext cx="2339752" cy="1412776"/>
            <a:chOff x="6804248" y="5445224"/>
            <a:chExt cx="2339752" cy="1412776"/>
          </a:xfrm>
        </p:grpSpPr>
        <p:pic>
          <p:nvPicPr>
            <p:cNvPr id="1038" name="Picture 14" descr="http://www.miobebe.it/loghi/logo_plasm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96175" y="6267449"/>
              <a:ext cx="1647825" cy="590551"/>
            </a:xfrm>
            <a:prstGeom prst="rect">
              <a:avLst/>
            </a:prstGeom>
            <a:noFill/>
          </p:spPr>
        </p:pic>
        <p:pic>
          <p:nvPicPr>
            <p:cNvPr id="1036" name="Picture 12" descr="http://media.heinz.com/media/downloads/view/Heinz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5445224"/>
              <a:ext cx="1874602" cy="936104"/>
            </a:xfrm>
            <a:prstGeom prst="rect">
              <a:avLst/>
            </a:prstGeom>
            <a:noFill/>
          </p:spPr>
        </p:pic>
      </p:grpSp>
      <p:grpSp>
        <p:nvGrpSpPr>
          <p:cNvPr id="4" name="Gruppo 3"/>
          <p:cNvGrpSpPr/>
          <p:nvPr/>
        </p:nvGrpSpPr>
        <p:grpSpPr>
          <a:xfrm>
            <a:off x="1131057" y="4092836"/>
            <a:ext cx="1640743" cy="1289323"/>
            <a:chOff x="2987824" y="4509120"/>
            <a:chExt cx="1640743" cy="1289323"/>
          </a:xfrm>
        </p:grpSpPr>
        <p:pic>
          <p:nvPicPr>
            <p:cNvPr id="1028" name="Picture 4" descr="http://www.axier.se/nyhetsbrev/upload/graph/sca_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4509120"/>
              <a:ext cx="1001254" cy="1224136"/>
            </a:xfrm>
            <a:prstGeom prst="rect">
              <a:avLst/>
            </a:prstGeom>
            <a:noFill/>
          </p:spPr>
        </p:pic>
        <p:pic>
          <p:nvPicPr>
            <p:cNvPr id="1040" name="Picture 16" descr="http://www.goodlogo.com/images/logos/tempo_logo_3558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7054" y="5366395"/>
              <a:ext cx="771513" cy="432048"/>
            </a:xfrm>
            <a:prstGeom prst="rect">
              <a:avLst/>
            </a:prstGeom>
            <a:noFill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03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5" descr="Lean&amp;Green-04def-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6416" y="-1"/>
            <a:ext cx="827584" cy="805483"/>
          </a:xfrm>
          <a:prstGeom prst="rect">
            <a:avLst/>
          </a:prstGeom>
        </p:spPr>
      </p:pic>
      <p:pic>
        <p:nvPicPr>
          <p:cNvPr id="6146" name="Picture 2" descr="http://www.antoptima.com/html/images/casehistory/number1_01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8098"/>
            <a:ext cx="1400540" cy="15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381</Words>
  <Application>Microsoft Office PowerPoint</Application>
  <PresentationFormat>Presentazione su schermo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LEAN &amp; GREEN</vt:lpstr>
      <vt:lpstr>LEAN &amp; GREEN</vt:lpstr>
      <vt:lpstr>LEAN &amp; GREEN</vt:lpstr>
      <vt:lpstr>LEAN &amp; GREEN</vt:lpstr>
      <vt:lpstr>LEAN &amp; GREEN</vt:lpstr>
      <vt:lpstr>Un po’ di storia</vt:lpstr>
      <vt:lpstr>Presentazione standard di PowerPoint</vt:lpstr>
      <vt:lpstr>Lo stato in Italia</vt:lpstr>
      <vt:lpstr>Possibili sviluppi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SEGRETARIO</dc:creator>
  <cp:lastModifiedBy>Administrator</cp:lastModifiedBy>
  <cp:revision>58</cp:revision>
  <dcterms:created xsi:type="dcterms:W3CDTF">2012-03-20T07:49:15Z</dcterms:created>
  <dcterms:modified xsi:type="dcterms:W3CDTF">2013-03-05T16:05:07Z</dcterms:modified>
</cp:coreProperties>
</file>