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7375337" r:id="rId2"/>
    <p:sldId id="2147375351" r:id="rId3"/>
  </p:sldIdLst>
  <p:sldSz cx="12192000" cy="6858000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7D"/>
    <a:srgbClr val="00FFFF"/>
    <a:srgbClr val="FFCCFF"/>
    <a:srgbClr val="FF99FF"/>
    <a:srgbClr val="CC00CC"/>
    <a:srgbClr val="160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2385" autoAdjust="0"/>
  </p:normalViewPr>
  <p:slideViewPr>
    <p:cSldViewPr snapToGrid="0">
      <p:cViewPr varScale="1">
        <p:scale>
          <a:sx n="62" d="100"/>
          <a:sy n="62" d="100"/>
        </p:scale>
        <p:origin x="10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4871" cy="502676"/>
          </a:xfrm>
          <a:prstGeom prst="rect">
            <a:avLst/>
          </a:prstGeom>
        </p:spPr>
        <p:txBody>
          <a:bodyPr vert="horz" lIns="96579" tIns="48291" rIns="96579" bIns="4829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700" y="2"/>
            <a:ext cx="2984871" cy="502676"/>
          </a:xfrm>
          <a:prstGeom prst="rect">
            <a:avLst/>
          </a:prstGeom>
        </p:spPr>
        <p:txBody>
          <a:bodyPr vert="horz" lIns="96579" tIns="48291" rIns="96579" bIns="48291" rtlCol="0"/>
          <a:lstStyle>
            <a:lvl1pPr algn="r">
              <a:defRPr sz="1300"/>
            </a:lvl1pPr>
          </a:lstStyle>
          <a:p>
            <a:fld id="{5E6C69B5-4F71-4036-9CD4-8E58232F1B59}" type="datetimeFigureOut">
              <a:rPr lang="it-IT" smtClean="0"/>
              <a:t>30/01/2024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79" tIns="48291" rIns="96579" bIns="4829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821508"/>
            <a:ext cx="5510530" cy="3944868"/>
          </a:xfrm>
          <a:prstGeom prst="rect">
            <a:avLst/>
          </a:prstGeom>
        </p:spPr>
        <p:txBody>
          <a:bodyPr vert="horz" lIns="96579" tIns="48291" rIns="96579" bIns="48291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579" tIns="48291" rIns="96579" bIns="4829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579" tIns="48291" rIns="96579" bIns="48291" rtlCol="0" anchor="b"/>
          <a:lstStyle>
            <a:lvl1pPr algn="r">
              <a:defRPr sz="1300"/>
            </a:lvl1pPr>
          </a:lstStyle>
          <a:p>
            <a:fld id="{390C94D1-74DC-4F64-BFE4-6E67BE5F64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839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37060-CD2E-4297-918F-3CF66B15623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25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F805DF-3E61-49C4-8C7B-67383ECD2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7A18B03-746E-49FC-8000-501B08D12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2E8D11-24F8-4B1A-8421-1C04405F8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2625-2D72-4689-93C2-02F8B4E12E7B}" type="datetime1">
              <a:rPr lang="it-IT" smtClean="0"/>
              <a:t>30/01/2024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0FCBE5-11A3-420A-9496-26C6D6771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524458-7F01-4A2F-9872-0DF128B6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34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ED430B-CD45-467B-8319-B5E6CB180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034400-0DCD-4A3B-8E92-6927401FA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C4309A-564B-47B5-9732-3BB60A31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873C-B8A6-4050-919A-0E21B5153772}" type="datetime1">
              <a:rPr lang="it-IT" smtClean="0"/>
              <a:t>30/01/2024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4F809D-82F8-40D5-BC05-B243194B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C40E8F-9907-4FD0-B595-0CCF0ED5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10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F182A11-50E2-4A15-8858-FFF87A706F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ECB63AC-6727-43D8-8592-EE1599E01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86BF95-DDB0-4F3B-9C1B-C951AC4B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3E2-B306-4714-B256-62FC63156E9E}" type="datetime1">
              <a:rPr lang="it-IT" smtClean="0"/>
              <a:t>30/01/2024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C329CC-DEF2-40F6-AC1E-F9A747A8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36EBAF-434B-44E2-B259-F8E23D7FA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807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0703984" y="6216651"/>
            <a:ext cx="1166283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A2C0DEB3-3011-46D9-B22B-3DD06C45979E}" type="slidenum">
              <a:rPr lang="en-GB"/>
              <a:pPr>
                <a:defRPr/>
              </a:pPr>
              <a:t>‹N›</a:t>
            </a:fld>
            <a:endParaRPr lang="en-GB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343472" y="6356351"/>
            <a:ext cx="9505056" cy="365125"/>
          </a:xfrm>
        </p:spPr>
        <p:txBody>
          <a:bodyPr/>
          <a:lstStyle/>
          <a:p>
            <a:r>
              <a:rPr lang="it-IT"/>
              <a:t>CSCMP SCPro - Igino Colella - 2024</a:t>
            </a:r>
          </a:p>
        </p:txBody>
      </p:sp>
    </p:spTree>
    <p:extLst>
      <p:ext uri="{BB962C8B-B14F-4D97-AF65-F5344CB8AC3E}">
        <p14:creationId xmlns:p14="http://schemas.microsoft.com/office/powerpoint/2010/main" val="3980320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graphique 6">
            <a:extLst>
              <a:ext uri="{FF2B5EF4-FFF2-40B4-BE49-F238E27FC236}">
                <a16:creationId xmlns:a16="http://schemas.microsoft.com/office/drawing/2014/main" id="{A4929FC5-5AD4-7441-B087-00D5C822AB6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673100" y="1538288"/>
            <a:ext cx="10845800" cy="44084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</a:t>
            </a:r>
            <a:r>
              <a:rPr lang="fr-FR" dirty="0" err="1"/>
              <a:t>graphic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AD3E304-605C-D344-9B5C-3F2E0F2A6C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A94D2F2-9309-674A-B978-B108E06D2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353" y="5947222"/>
            <a:ext cx="1027964" cy="770973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17A5A54-FA40-8647-9635-A7B2944BA750}"/>
              </a:ext>
            </a:extLst>
          </p:cNvPr>
          <p:cNvCxnSpPr>
            <a:cxnSpLocks/>
          </p:cNvCxnSpPr>
          <p:nvPr/>
        </p:nvCxnSpPr>
        <p:spPr>
          <a:xfrm>
            <a:off x="669503" y="6461311"/>
            <a:ext cx="0" cy="163851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A3FDBA7-77B4-0A47-A2F6-8E0C6253D2F4}"/>
              </a:ext>
            </a:extLst>
          </p:cNvPr>
          <p:cNvSpPr/>
          <p:nvPr userDrawn="1"/>
        </p:nvSpPr>
        <p:spPr>
          <a:xfrm>
            <a:off x="0" y="195268"/>
            <a:ext cx="307361" cy="622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Roboto" panose="02000000000000000000" pitchFamily="2" charset="0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30F83A4-7C1B-4E93-81DA-2D2EF69C75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B10117A-A908-420F-ADDE-67E040E6B08F}" type="datetime1">
              <a:rPr lang="it-IT" smtClean="0"/>
              <a:t>30/01/2024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18AB26-4AC1-41D2-B6EE-60630DACE7C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it-IT"/>
              <a:t>CSCMP SCPro - Igino Colella - 2024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9777AD-6FE7-405E-8033-E9E3B62C02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97FF70C-2802-8248-8C7F-BADE80C2B264}" type="slidenum">
              <a:rPr lang="fr-FR" smtClean="0"/>
              <a:pPr/>
              <a:t>‹N›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271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048662-68CF-490D-9D25-0DD6BB94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D09F07-7B0D-465B-89AB-EABEC2C24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6F575B-6816-4064-AFA0-85A8F311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6C39C-EB8E-4531-8714-4B572CED745F}" type="datetime1">
              <a:rPr lang="it-IT" smtClean="0"/>
              <a:t>30/01/2024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AE01C1-FE6F-483D-8489-B7E74607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006DDB-E23C-42C5-B0E1-52FF98DB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99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8ADD82-86D7-4896-B021-97B3F154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8C27A8-CB96-4DC4-BC9F-0D50E10E4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F53F23-B546-4467-865F-B428C0D28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91CC1-92F0-4DF1-8019-CD1BF4CA502B}" type="datetime1">
              <a:rPr lang="it-IT" smtClean="0"/>
              <a:t>30/01/2024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78C64D-9636-45BB-9A80-255F6F8A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187FE9-95DA-42A0-9C56-56A517998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84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64EE89-4F46-435D-A55A-9DC6F490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4AD40C-CEA7-42A9-BFE4-E1D840E20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01484E0-D631-4583-B223-AD140DD35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A6266C-656A-49F7-9F9A-7724494C0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1516-51FF-420F-AF08-4B6CB4708309}" type="datetime1">
              <a:rPr lang="it-IT" smtClean="0"/>
              <a:t>30/01/2024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497FC1-E386-445A-B52A-0A3FBBA5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04B5AF-024E-48A2-B2A1-3B040313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04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FA0265-04E2-4F81-BC55-98B07F663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5BAAED-9C8B-4126-A87D-C74B2A6A3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7C2564-852A-409F-ADF5-4F9402C78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4112965-E76C-4D69-B93A-F729E7CF5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74BEDA-9399-40CA-AAF9-637B0A097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62A1668-9040-47BE-BBA3-374403B2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D4A6-970B-4FF7-9B24-EBA7612E989B}" type="datetime1">
              <a:rPr lang="it-IT" smtClean="0"/>
              <a:t>30/01/2024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44545D-3462-495A-9319-E7D41DFE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50D495F-7F99-4744-BFCF-8AE9215D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0857D9-B20F-4E9C-8F75-146BCDED7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D1FF21F-140C-4CFF-8F8D-2C9760DFA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ADA0-65D4-468E-9A9E-B9CE161F07DE}" type="datetime1">
              <a:rPr lang="it-IT" smtClean="0"/>
              <a:t>30/01/2024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1518C0A-C73E-48F3-BB87-0FE253B8C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8B45ADF-ABDD-47FC-BA65-8AC53A53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89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E45CACE-1046-41C1-9F04-20C4BE13D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BD53-0B2A-4BD6-AF64-A96DC8239375}" type="datetime1">
              <a:rPr lang="it-IT" smtClean="0"/>
              <a:t>30/01/2024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EF469FA-FDFE-4DD8-99CB-6EC53CC71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B16D35-5805-4A82-AA82-AED7D8EA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37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B98E5-1F89-4001-BCEF-464ED830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5538E9-7C15-4677-B12A-917C3546C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BAE724-FCB1-4959-B18B-ADB4F2312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465731-6F5A-452D-AF7F-085D9EC8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16FB-763D-41A4-AE33-661251C7877A}" type="datetime1">
              <a:rPr lang="it-IT" smtClean="0"/>
              <a:t>30/01/2024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E8A308-BD7C-45AF-A5C4-39F41F38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AC6F2C-7FEA-4B37-A8BB-4560CE12C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295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4E6065-6A9F-41FC-B85E-63317B9F0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7F6637E-FBAA-40FF-861A-9B42F7DD1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E230B9-FF2C-434C-9C0D-049D75ADF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009D5C-B276-4919-8D0B-5C1E214FC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5876-4DAF-49A8-A263-8C635C4E4B05}" type="datetime1">
              <a:rPr lang="it-IT" smtClean="0"/>
              <a:t>30/01/2024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21A6A6-C0EB-482C-B5BD-FD500AA1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CSCMP SCPro - Igino Colella - 2024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3D501D-57E9-4C69-8AFF-BD0AC453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9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>
            <a:extLst>
              <a:ext uri="{FF2B5EF4-FFF2-40B4-BE49-F238E27FC236}">
                <a16:creationId xmlns:a16="http://schemas.microsoft.com/office/drawing/2014/main" id="{E0593D74-9AFB-45E4-81A4-E078B6AC4851}"/>
              </a:ext>
            </a:extLst>
          </p:cNvPr>
          <p:cNvSpPr/>
          <p:nvPr userDrawn="1"/>
        </p:nvSpPr>
        <p:spPr>
          <a:xfrm>
            <a:off x="211" y="5987464"/>
            <a:ext cx="12192000" cy="870536"/>
          </a:xfrm>
          <a:prstGeom prst="rect">
            <a:avLst/>
          </a:prstGeom>
          <a:solidFill>
            <a:srgbClr val="004E7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9CD5957-5905-4BEA-B5D9-16290B09F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257D45-ECBB-489B-A9F6-FE1DB8CB2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46300"/>
            <a:ext cx="10515600" cy="47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71CE65-6875-461A-9FBB-47B64DB5A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28987" y="6356350"/>
            <a:ext cx="82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449AB-266D-4F74-879A-7002DBD83A54}" type="datetime1">
              <a:rPr lang="it-IT" smtClean="0"/>
              <a:t>30/01/2024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02799A-5258-445A-A43A-2DA4F7B56C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77006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CSCMP SCPro - Igino Colella - 2024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9FE93B-7F62-4A62-A374-4577B4879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4915" y="6356350"/>
            <a:ext cx="57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660A-57FB-4779-84FC-1064DB3B980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55A4F01A-24C1-4CA8-A285-ACA089E9AFE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718160" y="6155753"/>
            <a:ext cx="602281" cy="606046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DAEC5F1-B7B3-4DBB-AD7D-FBFCFE8BE67A}"/>
              </a:ext>
            </a:extLst>
          </p:cNvPr>
          <p:cNvSpPr txBox="1"/>
          <p:nvPr userDrawn="1"/>
        </p:nvSpPr>
        <p:spPr>
          <a:xfrm>
            <a:off x="1691513" y="6265760"/>
            <a:ext cx="2041449" cy="546303"/>
          </a:xfrm>
          <a:prstGeom prst="rect">
            <a:avLst/>
          </a:prstGeom>
          <a:solidFill>
            <a:srgbClr val="004E7D"/>
          </a:solidFill>
        </p:spPr>
        <p:txBody>
          <a:bodyPr wrap="square" rtlCol="0">
            <a:spAutoFit/>
          </a:bodyPr>
          <a:lstStyle/>
          <a:p>
            <a:r>
              <a:rPr lang="it-IT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SUPPLY CHAIN EDGE EUROPE</a:t>
            </a:r>
          </a:p>
          <a:p>
            <a:r>
              <a:rPr lang="it-IT" sz="1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CONFERENCE &amp; EXHIBITION</a:t>
            </a:r>
          </a:p>
          <a:p>
            <a:r>
              <a:rPr lang="it-IT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MILAN &amp; VIRTUAL, JUNE, 10</a:t>
            </a:r>
            <a:r>
              <a:rPr lang="it-IT" sz="900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it-IT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-11</a:t>
            </a:r>
            <a:r>
              <a:rPr lang="it-IT" sz="900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it-IT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2021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58670038-39A5-4C65-97A9-A5CEE8754B0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0" y="6155753"/>
            <a:ext cx="1358726" cy="713076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59359258-E2DB-9C58-2DD9-FDDFCE8F59E4}"/>
              </a:ext>
            </a:extLst>
          </p:cNvPr>
          <p:cNvSpPr txBox="1"/>
          <p:nvPr userDrawn="1"/>
        </p:nvSpPr>
        <p:spPr>
          <a:xfrm>
            <a:off x="1525939" y="6216056"/>
            <a:ext cx="2088000" cy="600164"/>
          </a:xfrm>
          <a:prstGeom prst="rect">
            <a:avLst/>
          </a:prstGeom>
          <a:solidFill>
            <a:srgbClr val="004E7D"/>
          </a:solidFill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SCPro</a:t>
            </a:r>
          </a:p>
          <a:p>
            <a:r>
              <a:rPr lang="it-IT" sz="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APPROCCIO PER FLC</a:t>
            </a:r>
          </a:p>
          <a:p>
            <a:r>
              <a:rPr lang="it-IT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ROMA, 23 Gennaio 2024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B643AC1-A8B3-B73E-F42E-3340F982FA4B}"/>
              </a:ext>
            </a:extLst>
          </p:cNvPr>
          <p:cNvSpPr txBox="1"/>
          <p:nvPr userDrawn="1"/>
        </p:nvSpPr>
        <p:spPr>
          <a:xfrm>
            <a:off x="981146" y="6176963"/>
            <a:ext cx="504000" cy="246221"/>
          </a:xfrm>
          <a:prstGeom prst="rect">
            <a:avLst/>
          </a:prstGeom>
          <a:solidFill>
            <a:srgbClr val="004E7D"/>
          </a:solidFill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559679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6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cmpitaly.org/" TargetMode="External"/><Relationship Id="rId4" Type="http://schemas.openxmlformats.org/officeDocument/2006/relationships/hyperlink" Target="http://www.cscmp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cmpitaly.org/" TargetMode="External"/><Relationship Id="rId2" Type="http://schemas.openxmlformats.org/officeDocument/2006/relationships/hyperlink" Target="http://www.cscmp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91110" y="177108"/>
            <a:ext cx="10515600" cy="875664"/>
          </a:xfrm>
        </p:spPr>
        <p:txBody>
          <a:bodyPr/>
          <a:lstStyle/>
          <a:p>
            <a:pPr eaLnBrk="1" hangingPunct="1"/>
            <a:r>
              <a:rPr lang="it-IT" altLang="it-IT" dirty="0">
                <a:solidFill>
                  <a:srgbClr val="004E7D"/>
                </a:solidFill>
                <a:latin typeface="+mn-lt"/>
                <a:ea typeface="ＭＳ Ｐゴシック" pitchFamily="34" charset="-128"/>
              </a:rPr>
              <a:t>Manifesto della Round </a:t>
            </a:r>
            <a:r>
              <a:rPr lang="it-IT" altLang="it-IT" dirty="0" err="1">
                <a:solidFill>
                  <a:srgbClr val="004E7D"/>
                </a:solidFill>
                <a:latin typeface="+mn-lt"/>
                <a:ea typeface="ＭＳ Ｐゴシック" pitchFamily="34" charset="-128"/>
              </a:rPr>
              <a:t>Table</a:t>
            </a:r>
            <a:r>
              <a:rPr lang="it-IT" altLang="it-IT" dirty="0">
                <a:solidFill>
                  <a:srgbClr val="004E7D"/>
                </a:solidFill>
                <a:latin typeface="+mn-lt"/>
                <a:ea typeface="ＭＳ Ｐゴシック" pitchFamily="34" charset="-128"/>
              </a:rPr>
              <a:t> Italiana del CSCMP</a:t>
            </a:r>
          </a:p>
        </p:txBody>
      </p:sp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291110" y="1046162"/>
            <a:ext cx="7630265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altLang="it-IT" b="1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La Round </a:t>
            </a:r>
            <a:r>
              <a:rPr lang="it-IT" altLang="it-IT" b="1" dirty="0" err="1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Table</a:t>
            </a:r>
            <a:r>
              <a:rPr lang="it-IT" altLang="it-IT" b="1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 Italiana del CSCMP è il luogo d’incontro dei professionisti della Supply Chain per: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Scambiarsi conoscenze, esperienze e buone pratiche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Approfondire la conoscenza della professione grazie anche all’apporto di colleghi e studiosi di altre nazioni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Collaborare a progetti d’interesse comune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Offrire e trovare opportunità di lavoro</a:t>
            </a:r>
          </a:p>
          <a:p>
            <a:pPr marL="457200" lvl="1" indent="0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altLang="it-IT" sz="2400" b="1" dirty="0">
              <a:solidFill>
                <a:schemeClr val="tx1"/>
              </a:solidFill>
              <a:ea typeface="ＭＳ Ｐゴシック" pitchFamily="34" charset="-128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altLang="it-IT" b="1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A questo scopo i membri: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Organizzano e partecipano ad eventi e discussioni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Realizzano progetti di sviluppo e/o sistematizzazione delle buone pratiche della professione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altLang="it-IT" sz="2400" dirty="0">
                <a:solidFill>
                  <a:schemeClr val="tx1"/>
                </a:solidFill>
                <a:ea typeface="ＭＳ Ｐゴシック" pitchFamily="34" charset="-128"/>
                <a:cs typeface="+mn-cs"/>
              </a:rPr>
              <a:t>S’incontrano e discutono regolarmente</a:t>
            </a: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9776422" y="409006"/>
            <a:ext cx="2060575" cy="128753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6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altLang="it-IT" sz="1800" b="1" i="1" dirty="0">
                <a:solidFill>
                  <a:schemeClr val="tx1"/>
                </a:solidFill>
                <a:latin typeface="Arial" charset="0"/>
              </a:rPr>
              <a:t>Connettere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altLang="it-IT" sz="1800" b="1" i="1" dirty="0">
                <a:solidFill>
                  <a:schemeClr val="tx1"/>
                </a:solidFill>
                <a:latin typeface="Arial" charset="0"/>
              </a:rPr>
              <a:t>Sviluppare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altLang="it-IT" sz="1800" b="1" i="1" dirty="0">
                <a:solidFill>
                  <a:schemeClr val="tx1"/>
                </a:solidFill>
                <a:latin typeface="Arial" charset="0"/>
              </a:rPr>
              <a:t>Formare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839DE6C-432C-46FA-B96B-E0DDBE57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1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5CE58A2-7907-4F25-B4CD-9DF156CE24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r="12719"/>
          <a:stretch/>
        </p:blipFill>
        <p:spPr>
          <a:xfrm rot="10800000">
            <a:off x="8099338" y="1928436"/>
            <a:ext cx="3801552" cy="3042885"/>
          </a:xfrm>
          <a:prstGeom prst="rect">
            <a:avLst/>
          </a:prstGeom>
        </p:spPr>
      </p:pic>
      <p:sp>
        <p:nvSpPr>
          <p:cNvPr id="9" name="Titolo 3">
            <a:extLst>
              <a:ext uri="{FF2B5EF4-FFF2-40B4-BE49-F238E27FC236}">
                <a16:creationId xmlns:a16="http://schemas.microsoft.com/office/drawing/2014/main" id="{3FD1C0B4-93A1-4B4B-A376-F81AEB059E52}"/>
              </a:ext>
            </a:extLst>
          </p:cNvPr>
          <p:cNvSpPr txBox="1">
            <a:spLocks/>
          </p:cNvSpPr>
          <p:nvPr/>
        </p:nvSpPr>
        <p:spPr>
          <a:xfrm>
            <a:off x="8140831" y="5035208"/>
            <a:ext cx="3718565" cy="610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1600" dirty="0">
                <a:latin typeface="+mn-lt"/>
              </a:rPr>
              <a:t>CSCMP </a:t>
            </a:r>
            <a:r>
              <a:rPr lang="it-IT" sz="1600" dirty="0" err="1">
                <a:latin typeface="+mn-lt"/>
              </a:rPr>
              <a:t>Italy</a:t>
            </a:r>
            <a:r>
              <a:rPr lang="it-IT" sz="1600" dirty="0">
                <a:latin typeface="+mn-lt"/>
              </a:rPr>
              <a:t> </a:t>
            </a:r>
            <a:r>
              <a:rPr lang="it-IT" sz="1600" dirty="0" err="1">
                <a:latin typeface="+mn-lt"/>
              </a:rPr>
              <a:t>Roundtable</a:t>
            </a:r>
            <a:r>
              <a:rPr lang="it-IT" sz="1600" dirty="0">
                <a:latin typeface="+mn-lt"/>
              </a:rPr>
              <a:t> </a:t>
            </a:r>
            <a:r>
              <a:rPr lang="it-IT" sz="1600" dirty="0" err="1">
                <a:latin typeface="+mn-lt"/>
              </a:rPr>
              <a:t>awarded</a:t>
            </a:r>
            <a:r>
              <a:rPr lang="it-IT" sz="1600" dirty="0">
                <a:latin typeface="+mn-lt"/>
              </a:rPr>
              <a:t> in 2018 for </a:t>
            </a:r>
            <a:r>
              <a:rPr lang="it-IT" sz="1600" dirty="0" err="1">
                <a:latin typeface="+mn-lt"/>
              </a:rPr>
              <a:t>Continuous</a:t>
            </a:r>
            <a:r>
              <a:rPr lang="it-IT" sz="1600" dirty="0">
                <a:latin typeface="+mn-lt"/>
              </a:rPr>
              <a:t> Development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A44CDC9-E8C6-FF51-9EBF-C87DA58A168E}"/>
              </a:ext>
            </a:extLst>
          </p:cNvPr>
          <p:cNvSpPr txBox="1"/>
          <p:nvPr/>
        </p:nvSpPr>
        <p:spPr>
          <a:xfrm>
            <a:off x="4262203" y="6320519"/>
            <a:ext cx="6097712" cy="34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www.cscmp.org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</a:rPr>
              <a:t>         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www.cscmpitaly.org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572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532C04FA-8A05-A85A-5963-D6D3FB27CDCD}"/>
              </a:ext>
            </a:extLst>
          </p:cNvPr>
          <p:cNvCxnSpPr>
            <a:cxnSpLocks/>
          </p:cNvCxnSpPr>
          <p:nvPr/>
        </p:nvCxnSpPr>
        <p:spPr>
          <a:xfrm flipH="1">
            <a:off x="1779681" y="2820363"/>
            <a:ext cx="4775231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>
            <a:extLst>
              <a:ext uri="{FF2B5EF4-FFF2-40B4-BE49-F238E27FC236}">
                <a16:creationId xmlns:a16="http://schemas.microsoft.com/office/drawing/2014/main" id="{0B502E3C-3330-2ADA-5EBC-4BF945E0C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751" y="123928"/>
            <a:ext cx="10515600" cy="87566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04E7D"/>
                </a:solidFill>
                <a:latin typeface="+mn-lt"/>
              </a:rPr>
              <a:t>SCPro </a:t>
            </a:r>
            <a:r>
              <a:rPr lang="it-IT" baseline="30000" dirty="0">
                <a:solidFill>
                  <a:srgbClr val="004E7D"/>
                </a:solidFill>
                <a:latin typeface="+mn-lt"/>
              </a:rPr>
              <a:t>TM</a:t>
            </a:r>
            <a:r>
              <a:rPr lang="it-IT" dirty="0">
                <a:solidFill>
                  <a:srgbClr val="004E7D"/>
                </a:solidFill>
                <a:latin typeface="+mn-lt"/>
              </a:rPr>
              <a:t> Level One: Valore della Certificazione CSCMP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4C153E-C845-790C-AEA7-73113B7F5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453" y="999592"/>
            <a:ext cx="5808547" cy="4730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200" b="1" dirty="0"/>
              <a:t>Requisiti per l’ammissione (alternativi)</a:t>
            </a:r>
          </a:p>
          <a:p>
            <a:pPr marL="450850" lvl="1" indent="-187325"/>
            <a:r>
              <a:rPr lang="it-IT" sz="2200" dirty="0"/>
              <a:t>Laurea almeno triennale</a:t>
            </a:r>
          </a:p>
          <a:p>
            <a:pPr marL="450850" lvl="1" indent="-187325"/>
            <a:r>
              <a:rPr lang="it-IT" sz="2200" dirty="0"/>
              <a:t>Esperienza in SCM di almeno 4 anni</a:t>
            </a:r>
          </a:p>
          <a:p>
            <a:endParaRPr lang="it-IT" sz="2200" dirty="0"/>
          </a:p>
          <a:p>
            <a:pPr marL="0" indent="0">
              <a:buNone/>
            </a:pPr>
            <a:r>
              <a:rPr lang="it-IT" sz="2200" b="1" dirty="0"/>
              <a:t>Argomenti</a:t>
            </a:r>
          </a:p>
          <a:p>
            <a:pPr marL="0" indent="0">
              <a:buNone/>
            </a:pPr>
            <a:endParaRPr lang="it-IT" sz="2200" b="1" dirty="0"/>
          </a:p>
          <a:p>
            <a:pPr marL="0" indent="0">
              <a:buNone/>
            </a:pPr>
            <a:r>
              <a:rPr lang="it-IT" sz="2200" b="1" dirty="0"/>
              <a:t>Esame</a:t>
            </a:r>
          </a:p>
          <a:p>
            <a:pPr marL="450850" lvl="1" indent="-187325"/>
            <a:r>
              <a:rPr lang="it-IT" sz="2200" dirty="0"/>
              <a:t>Remoto sul web </a:t>
            </a:r>
          </a:p>
          <a:p>
            <a:pPr marL="450850" lvl="1" indent="-187325"/>
            <a:r>
              <a:rPr lang="it-IT" sz="2200" dirty="0"/>
              <a:t>Tempo massimo 4 ore</a:t>
            </a:r>
          </a:p>
          <a:p>
            <a:pPr marL="450850" lvl="1" indent="-187325"/>
            <a:r>
              <a:rPr lang="it-IT" sz="2200" dirty="0"/>
              <a:t>Massimo tre ripetizioni</a:t>
            </a:r>
          </a:p>
          <a:p>
            <a:pPr marL="450850" lvl="1" indent="-187325"/>
            <a:r>
              <a:rPr lang="it-IT" sz="2200" dirty="0"/>
              <a:t>160 domande con 4 possibili risposte di cui almeno 102 risposte esatte (64%)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BAD194-51B8-1495-4705-A79290CDC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660A-57FB-4779-84FC-1064DB3B9802}" type="slidenum">
              <a:rPr lang="it-IT" smtClean="0"/>
              <a:t>2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FCB4FDD-618A-7231-2693-0819618DAC3F}"/>
              </a:ext>
            </a:extLst>
          </p:cNvPr>
          <p:cNvSpPr txBox="1"/>
          <p:nvPr/>
        </p:nvSpPr>
        <p:spPr>
          <a:xfrm>
            <a:off x="6554912" y="1482073"/>
            <a:ext cx="5343642" cy="34163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dirty="0"/>
              <a:t>8 AREE (LEARNING BLOCK)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Integrated Supply Chain Management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Demand and Supply Integration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Supply Management and Procurement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Manufacturing and Service Operations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Transportation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Inventory Management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Warehousing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400" dirty="0"/>
              <a:t>Order Fulfillment and Customer Service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D6EA92C-53CE-75B1-0D28-D5D2686EA819}"/>
              </a:ext>
            </a:extLst>
          </p:cNvPr>
          <p:cNvSpPr txBox="1"/>
          <p:nvPr/>
        </p:nvSpPr>
        <p:spPr>
          <a:xfrm>
            <a:off x="4262203" y="6320519"/>
            <a:ext cx="6097712" cy="34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www.cscmp.org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</a:rPr>
              <a:t>         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www.cscmpitaly.org</a:t>
            </a:r>
            <a:r>
              <a:rPr lang="it-IT" altLang="it-IT" sz="2000" dirty="0">
                <a:solidFill>
                  <a:schemeClr val="bg1"/>
                </a:solidFill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4303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27655</TotalTime>
  <Words>205</Words>
  <Application>Microsoft Office PowerPoint</Application>
  <PresentationFormat>Widescreen</PresentationFormat>
  <Paragraphs>41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Roboto</vt:lpstr>
      <vt:lpstr>Wingdings</vt:lpstr>
      <vt:lpstr>Tema di Office</vt:lpstr>
      <vt:lpstr>Manifesto della Round Table Italiana del CSCMP</vt:lpstr>
      <vt:lpstr>SCPro TM Level One: Valore della Certificazione CSCMP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Irene Pedone</dc:creator>
  <cp:lastModifiedBy>Elisa Bianchi</cp:lastModifiedBy>
  <cp:revision>177</cp:revision>
  <cp:lastPrinted>2023-09-26T13:48:25Z</cp:lastPrinted>
  <dcterms:created xsi:type="dcterms:W3CDTF">2019-07-14T16:59:21Z</dcterms:created>
  <dcterms:modified xsi:type="dcterms:W3CDTF">2024-01-30T08:52:44Z</dcterms:modified>
</cp:coreProperties>
</file>